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0" r:id="rId6"/>
    <p:sldId id="267" r:id="rId7"/>
    <p:sldId id="288" r:id="rId8"/>
    <p:sldId id="268" r:id="rId9"/>
    <p:sldId id="276" r:id="rId10"/>
    <p:sldId id="272" r:id="rId11"/>
    <p:sldId id="274" r:id="rId12"/>
    <p:sldId id="263" r:id="rId13"/>
    <p:sldId id="269" r:id="rId14"/>
    <p:sldId id="265" r:id="rId15"/>
    <p:sldId id="289" r:id="rId16"/>
    <p:sldId id="264" r:id="rId17"/>
    <p:sldId id="266" r:id="rId18"/>
    <p:sldId id="273" r:id="rId19"/>
  </p:sldIdLst>
  <p:sldSz cx="9144000" cy="6858000" type="screen4x3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45" autoAdjust="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92" y="-102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DE57-1E94-4781-A857-8A3B711511FA}" type="datetimeFigureOut">
              <a:rPr lang="hr-HR" smtClean="0"/>
              <a:t>28.1.2022.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B431-491F-469A-B123-04F3BF62BE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891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74FB-2911-4C50-BE64-41A0286442F5}" type="datetimeFigureOut">
              <a:rPr lang="hr-HR" smtClean="0"/>
              <a:t>28.1.2022.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269FB-5A93-412C-AF61-4A903273B0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133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6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9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7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292E9D-7709-4651-9E66-A0E08EE9E66E}" type="datetime1">
              <a:rPr lang="hr-HR" smtClean="0"/>
              <a:t>28.1.2022.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4B-3E22-4341-B0F1-CCB1C4025914}" type="datetime1">
              <a:rPr lang="hr-HR" smtClean="0"/>
              <a:t>28.1.2022.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23C5-ACEA-42FF-ABD5-31850571D806}" type="datetime1">
              <a:rPr lang="hr-HR" smtClean="0"/>
              <a:t>28.1.2022.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958-5B2A-4A6A-812B-9FED821CADC5}" type="datetime1">
              <a:rPr lang="hr-HR" smtClean="0"/>
              <a:t>28.1.2022.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4837-F953-4D57-B080-87A18E93D8B0}" type="datetime1">
              <a:rPr lang="hr-HR" smtClean="0"/>
              <a:t>28.1.2022.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42-5E8C-4982-8D9A-C79D3D3BF77D}" type="datetime1">
              <a:rPr lang="hr-HR" smtClean="0"/>
              <a:t>28.1.2022.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9FF0-D6DD-436B-9926-606C983AAA8B}" type="datetime1">
              <a:rPr lang="hr-HR" smtClean="0"/>
              <a:t>28.1.2022.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B98E-FF8A-47DD-8868-925814B4DBF9}" type="datetime1">
              <a:rPr lang="hr-HR" smtClean="0"/>
              <a:t>28.1.2022.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D21B-B73A-4E64-BE2D-93A7826EEE34}" type="datetime1">
              <a:rPr lang="hr-HR" smtClean="0"/>
              <a:t>28.1.2022.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CBB31CA-71D3-428E-945E-0FBD3C2C9C20}" type="datetime1">
              <a:rPr lang="hr-HR" smtClean="0"/>
              <a:t>28.1.2022.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B77001F-5A4B-4E65-A703-1E6F64A0096E}" type="datetime1">
              <a:rPr lang="hr-HR" smtClean="0"/>
              <a:t>28.1.2022.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01691B-5829-42BF-A5FC-35C473BBF25D}" type="datetime1">
              <a:rPr lang="hr-HR" smtClean="0"/>
              <a:t>28.1.2022.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89675" y="2730919"/>
            <a:ext cx="3094693" cy="914105"/>
          </a:xfrm>
        </p:spPr>
        <p:txBody>
          <a:bodyPr/>
          <a:lstStyle/>
          <a:p>
            <a:r>
              <a:rPr lang="hr-HR" dirty="0"/>
              <a:t>DEBELA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03464" y="3736622"/>
            <a:ext cx="4500984" cy="484466"/>
          </a:xfrm>
        </p:spPr>
        <p:txBody>
          <a:bodyPr/>
          <a:lstStyle/>
          <a:p>
            <a:r>
              <a:rPr lang="hr-HR" dirty="0"/>
              <a:t>Silvija Šesto </a:t>
            </a:r>
            <a:r>
              <a:rPr lang="hr-HR" dirty="0" err="1"/>
              <a:t>Stipaničić</a:t>
            </a:r>
            <a:endParaRPr lang="hr-HR" dirty="0"/>
          </a:p>
        </p:txBody>
      </p:sp>
      <p:pic>
        <p:nvPicPr>
          <p:cNvPr id="1026" name="Picture 2" descr="C:\Documents and Settings\VANJA SELAK\Desktop\Školski web 2012.-2013\debela slike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56" y="836712"/>
            <a:ext cx="3324460" cy="4600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ANJA SELAK\Desktop\Školski web 2012.-2013\debela slik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889"/>
            <a:ext cx="3168352" cy="419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VANJA SELAK\Desktop\Školski web 2012.-2013\debela slike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03" y="1844824"/>
            <a:ext cx="4388325" cy="3536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 rot="690652">
            <a:off x="3118469" y="1159704"/>
            <a:ext cx="3330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OVISNOSTI</a:t>
            </a:r>
            <a:endParaRPr lang="hr-H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74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52" y="2308334"/>
            <a:ext cx="3634424" cy="35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78" y="2559120"/>
            <a:ext cx="3895168" cy="360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 rot="739486">
            <a:off x="1506072" y="1205180"/>
            <a:ext cx="62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LJUBAVNI PROBLEMI</a:t>
            </a:r>
          </a:p>
        </p:txBody>
      </p:sp>
      <p:pic>
        <p:nvPicPr>
          <p:cNvPr id="3076" name="Picture 4" descr="C:\Documents and Settings\VANJA SELAK\Desktop\Školski web 2012.-2013\debela slike\LJ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13" y="1990252"/>
            <a:ext cx="2769823" cy="3743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846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27584" y="546711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IVANA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3362062" cy="621792"/>
          </a:xfrm>
        </p:spPr>
        <p:txBody>
          <a:bodyPr/>
          <a:lstStyle/>
          <a:p>
            <a:pPr algn="ctr"/>
            <a:r>
              <a:rPr lang="hr-HR" sz="2400" dirty="0"/>
              <a:t>SANJA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077848" y="2348880"/>
            <a:ext cx="3566160" cy="2953512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Najbolja </a:t>
            </a:r>
            <a:r>
              <a:rPr lang="hr-HR" sz="2200" dirty="0" err="1"/>
              <a:t>Ladina</a:t>
            </a:r>
            <a:r>
              <a:rPr lang="hr-HR" sz="2200" dirty="0"/>
              <a:t> prijateljica</a:t>
            </a:r>
          </a:p>
          <a:p>
            <a:r>
              <a:rPr lang="hr-HR" sz="2200" dirty="0"/>
              <a:t>Vitka, mršava, zgodna, plavokosa</a:t>
            </a:r>
          </a:p>
          <a:p>
            <a:r>
              <a:rPr lang="hr-HR" sz="2200" dirty="0"/>
              <a:t>Površna, nagla, lakomislena</a:t>
            </a:r>
          </a:p>
          <a:p>
            <a:r>
              <a:rPr lang="hr-HR" sz="2200" dirty="0"/>
              <a:t>Pretjerani interes za suprotni spol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3566160" cy="3384376"/>
          </a:xfrm>
        </p:spPr>
        <p:txBody>
          <a:bodyPr>
            <a:normAutofit/>
          </a:bodyPr>
          <a:lstStyle/>
          <a:p>
            <a:r>
              <a:rPr lang="hr-HR" sz="2200" dirty="0"/>
              <a:t>Zbližavanje sa Sanjom započinje nakon svađe s Ivanom.</a:t>
            </a:r>
          </a:p>
          <a:p>
            <a:r>
              <a:rPr lang="hr-HR" sz="2200" dirty="0"/>
              <a:t>Sklona alkoholu</a:t>
            </a:r>
          </a:p>
          <a:p>
            <a:r>
              <a:rPr lang="hr-HR" sz="2200" dirty="0"/>
              <a:t>Ima problema s dijabetesom (šećerna bolest).</a:t>
            </a:r>
          </a:p>
          <a:p>
            <a:r>
              <a:rPr lang="hr-HR" sz="2200" dirty="0"/>
              <a:t>Priznaje da je privlači isti spol.</a:t>
            </a:r>
          </a:p>
        </p:txBody>
      </p:sp>
    </p:spTree>
    <p:extLst>
      <p:ext uri="{BB962C8B-B14F-4D97-AF65-F5344CB8AC3E}">
        <p14:creationId xmlns:p14="http://schemas.microsoft.com/office/powerpoint/2010/main" val="3655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725332" cy="299516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391807" cy="435965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4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DADO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899592" y="2276872"/>
            <a:ext cx="3854192" cy="2808312"/>
          </a:xfrm>
        </p:spPr>
        <p:txBody>
          <a:bodyPr>
            <a:noAutofit/>
          </a:bodyPr>
          <a:lstStyle/>
          <a:p>
            <a:r>
              <a:rPr lang="hr-HR" dirty="0" err="1"/>
              <a:t>Ladin</a:t>
            </a:r>
            <a:r>
              <a:rPr lang="hr-HR" dirty="0"/>
              <a:t> brat</a:t>
            </a:r>
          </a:p>
          <a:p>
            <a:r>
              <a:rPr lang="hr-HR" dirty="0"/>
              <a:t>Pametan, zgodan, lijep</a:t>
            </a:r>
          </a:p>
          <a:p>
            <a:r>
              <a:rPr lang="hr-HR" dirty="0"/>
              <a:t>Talentiran (crtanje)</a:t>
            </a:r>
          </a:p>
          <a:p>
            <a:r>
              <a:rPr lang="hr-HR" dirty="0"/>
              <a:t>U svemu uspješan</a:t>
            </a:r>
          </a:p>
          <a:p>
            <a:r>
              <a:rPr lang="hr-HR" dirty="0"/>
              <a:t>Ivana je zaljubljena u njega.</a:t>
            </a:r>
          </a:p>
          <a:p>
            <a:endParaRPr lang="hr-HR" sz="22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4427984" y="2161392"/>
            <a:ext cx="3744416" cy="2779776"/>
          </a:xfrm>
        </p:spPr>
        <p:txBody>
          <a:bodyPr>
            <a:normAutofit/>
          </a:bodyPr>
          <a:lstStyle/>
          <a:p>
            <a:r>
              <a:rPr lang="hr-HR" dirty="0"/>
              <a:t>Zaljubljuje se u Zinku – ima višak kilograma ...</a:t>
            </a:r>
          </a:p>
          <a:p>
            <a:r>
              <a:rPr lang="vi-VN" dirty="0"/>
              <a:t>Kvalitetan odnos između Lade i </a:t>
            </a:r>
            <a:r>
              <a:rPr lang="hr-HR" dirty="0"/>
              <a:t>Dade se </a:t>
            </a:r>
            <a:r>
              <a:rPr lang="vi-VN" dirty="0"/>
              <a:t>ostvaruje kada joj on priznaje Zinkinu trudnoću i pobačaj.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74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 rot="-60000">
            <a:off x="1122642" y="575347"/>
            <a:ext cx="3063240" cy="831920"/>
          </a:xfrm>
        </p:spPr>
        <p:txBody>
          <a:bodyPr/>
          <a:lstStyle/>
          <a:p>
            <a:r>
              <a:rPr lang="hr-HR" dirty="0"/>
              <a:t>DEBELA - LIKOVI</a:t>
            </a:r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 rot="-60000">
            <a:off x="1134745" y="1627341"/>
            <a:ext cx="3044952" cy="4096955"/>
          </a:xfrm>
        </p:spPr>
        <p:txBody>
          <a:bodyPr>
            <a:normAutofit fontScale="92500" lnSpcReduction="20000"/>
          </a:bodyPr>
          <a:lstStyle/>
          <a:p>
            <a:r>
              <a:rPr lang="hr-H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BRANKO</a:t>
            </a:r>
          </a:p>
          <a:p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000" dirty="0"/>
              <a:t>Dopisuje se s Ladom.</a:t>
            </a:r>
          </a:p>
          <a:p>
            <a:r>
              <a:rPr lang="hr-HR" sz="2000" dirty="0"/>
              <a:t>Zgodan, kovrčave kose i zelenih očiju.</a:t>
            </a:r>
          </a:p>
          <a:p>
            <a:r>
              <a:rPr lang="hr-HR" sz="2000" dirty="0"/>
              <a:t>Skupljač salveta iz Beča (njegovi su iz Siska).</a:t>
            </a:r>
          </a:p>
          <a:p>
            <a:r>
              <a:rPr lang="hr-HR" sz="2000" dirty="0"/>
              <a:t>Lada mu umjesto svoje, šalje Ivaninu fotografiju jer se stidjela svoje debljine.</a:t>
            </a:r>
          </a:p>
          <a:p>
            <a:r>
              <a:rPr lang="hr-HR" sz="2000" dirty="0"/>
              <a:t>Preozbiljan za svoje godine.</a:t>
            </a:r>
          </a:p>
          <a:p>
            <a:r>
              <a:rPr lang="hr-HR" sz="2000" dirty="0"/>
              <a:t>Ide u medicinsku školu.</a:t>
            </a:r>
          </a:p>
          <a:p>
            <a:r>
              <a:rPr lang="hr-HR" sz="2000" dirty="0"/>
              <a:t>Misli upisati medicinu jer želi biti ginekolog.</a:t>
            </a:r>
          </a:p>
          <a:p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6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521415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ZLATKO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362062" cy="621792"/>
          </a:xfrm>
        </p:spPr>
        <p:txBody>
          <a:bodyPr/>
          <a:lstStyle/>
          <a:p>
            <a:pPr algn="ctr"/>
            <a:r>
              <a:rPr lang="hr-HR" sz="2400" dirty="0"/>
              <a:t>SILVIO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899592" y="2204864"/>
            <a:ext cx="3566160" cy="3816424"/>
          </a:xfrm>
        </p:spPr>
        <p:txBody>
          <a:bodyPr>
            <a:normAutofit/>
          </a:bodyPr>
          <a:lstStyle/>
          <a:p>
            <a:r>
              <a:rPr lang="hr-HR" sz="2200" dirty="0" err="1"/>
              <a:t>Ladin</a:t>
            </a:r>
            <a:r>
              <a:rPr lang="hr-HR" sz="2200" dirty="0"/>
              <a:t> susjed; od milja ga zove Slatki</a:t>
            </a:r>
          </a:p>
          <a:p>
            <a:r>
              <a:rPr lang="hr-HR" sz="2200" dirty="0"/>
              <a:t>Zgodan, sladak</a:t>
            </a:r>
          </a:p>
          <a:p>
            <a:r>
              <a:rPr lang="hr-HR" sz="2200" dirty="0"/>
              <a:t>„rođena baba tračara”</a:t>
            </a:r>
          </a:p>
          <a:p>
            <a:r>
              <a:rPr lang="hr-HR" sz="2200" dirty="0"/>
              <a:t>Od običnog susjeda pretvara se u zgodnog momka – Lada i on postaju par.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578841" y="2276872"/>
            <a:ext cx="3566160" cy="3744416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Brankov bratić (rođak)</a:t>
            </a:r>
          </a:p>
          <a:p>
            <a:r>
              <a:rPr lang="hr-HR" dirty="0" err="1"/>
              <a:t>Ladin</a:t>
            </a:r>
            <a:r>
              <a:rPr lang="hr-HR" dirty="0"/>
              <a:t> kolega iz OŠ</a:t>
            </a:r>
          </a:p>
          <a:p>
            <a:r>
              <a:rPr lang="hr-HR" dirty="0"/>
              <a:t>Prije je bio debeo, a sada je zgodan – „pravi komad”.</a:t>
            </a:r>
          </a:p>
          <a:p>
            <a:r>
              <a:rPr lang="hr-HR" dirty="0"/>
              <a:t>S njim doživljava svoj prvi poljubac.</a:t>
            </a:r>
          </a:p>
          <a:p>
            <a:r>
              <a:rPr lang="hr-HR" dirty="0"/>
              <a:t>Nepouzdan </a:t>
            </a:r>
          </a:p>
          <a:p>
            <a:r>
              <a:rPr lang="hr-HR" dirty="0"/>
              <a:t>Ovisan – droga</a:t>
            </a:r>
          </a:p>
          <a:p>
            <a:r>
              <a:rPr lang="hr-HR" dirty="0"/>
              <a:t>Sam se bori za opstanak uz pomoć programa odvikavanja.</a:t>
            </a:r>
          </a:p>
          <a:p>
            <a:endParaRPr lang="hr-HR" dirty="0"/>
          </a:p>
        </p:txBody>
      </p:sp>
      <p:sp>
        <p:nvSpPr>
          <p:cNvPr id="7" name="Rezervirano mjesto teksta 2"/>
          <p:cNvSpPr txBox="1">
            <a:spLocks/>
          </p:cNvSpPr>
          <p:nvPr/>
        </p:nvSpPr>
        <p:spPr>
          <a:xfrm>
            <a:off x="4572000" y="476672"/>
            <a:ext cx="3362062" cy="621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33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6455" y="404664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810925" y="1484784"/>
            <a:ext cx="3671676" cy="621792"/>
          </a:xfrm>
        </p:spPr>
        <p:txBody>
          <a:bodyPr/>
          <a:lstStyle/>
          <a:p>
            <a:r>
              <a:rPr lang="hr-HR" sz="2400" dirty="0"/>
              <a:t>MAMA VESNA - STARA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738330" y="1412776"/>
            <a:ext cx="3362062" cy="621792"/>
          </a:xfrm>
        </p:spPr>
        <p:txBody>
          <a:bodyPr/>
          <a:lstStyle/>
          <a:p>
            <a:r>
              <a:rPr lang="hr-HR" sz="2400" dirty="0"/>
              <a:t>TATA VLADO - STARI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043608" y="2132856"/>
            <a:ext cx="3566160" cy="2953512"/>
          </a:xfrm>
        </p:spPr>
        <p:txBody>
          <a:bodyPr/>
          <a:lstStyle/>
          <a:p>
            <a:r>
              <a:rPr lang="hr-HR" dirty="0"/>
              <a:t>Novinarka</a:t>
            </a:r>
          </a:p>
          <a:p>
            <a:r>
              <a:rPr lang="hr-HR" dirty="0"/>
              <a:t>Ovisna o nikotinu</a:t>
            </a:r>
          </a:p>
          <a:p>
            <a:r>
              <a:rPr lang="hr-HR" dirty="0"/>
              <a:t>Zamjećuje koješta </a:t>
            </a:r>
          </a:p>
          <a:p>
            <a:r>
              <a:rPr lang="hr-HR" dirty="0"/>
              <a:t>Lada je poštuje jer nije ulizica i pije kavu samo s onima koje sama odabere.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788024" y="2132856"/>
            <a:ext cx="3566160" cy="295351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Novinar</a:t>
            </a:r>
          </a:p>
          <a:p>
            <a:r>
              <a:rPr lang="hr-HR" dirty="0"/>
              <a:t>Za dobru reportažu zna „</a:t>
            </a:r>
            <a:r>
              <a:rPr lang="hr-HR" dirty="0" err="1"/>
              <a:t>klošariti</a:t>
            </a:r>
            <a:r>
              <a:rPr lang="hr-HR" dirty="0"/>
              <a:t> po mjesec dana”.</a:t>
            </a:r>
          </a:p>
          <a:p>
            <a:r>
              <a:rPr lang="hr-HR" dirty="0"/>
              <a:t>Ne dopušta da ga iz ravnoteže izbace financijski problemi.</a:t>
            </a:r>
          </a:p>
          <a:p>
            <a:r>
              <a:rPr lang="hr-HR" dirty="0"/>
              <a:t>Dobar prijatelj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899592" y="531432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tx2"/>
                </a:solidFill>
              </a:rPr>
              <a:t>Za svoje roditelje Lada priznaje da uvijek znaju u pravi trenutak smiriti situaciju i da se tada ponašaju kao pravi </a:t>
            </a:r>
            <a:r>
              <a:rPr lang="hr-HR" sz="2000" b="1" dirty="0" err="1">
                <a:solidFill>
                  <a:schemeClr val="tx2"/>
                </a:solidFill>
              </a:rPr>
              <a:t>frendovi</a:t>
            </a:r>
            <a:r>
              <a:rPr lang="hr-HR" sz="20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2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I\DEBELA\deb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8214"/>
            <a:ext cx="5756271" cy="56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/>
          <p:cNvSpPr/>
          <p:nvPr/>
        </p:nvSpPr>
        <p:spPr>
          <a:xfrm>
            <a:off x="569877" y="611977"/>
            <a:ext cx="8134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KNJIŽNICA NAJAVLJUJE ZA OŽUJAK / TRAVANJ </a:t>
            </a:r>
          </a:p>
        </p:txBody>
      </p:sp>
    </p:spTree>
    <p:extLst>
      <p:ext uri="{BB962C8B-B14F-4D97-AF65-F5344CB8AC3E}">
        <p14:creationId xmlns:p14="http://schemas.microsoft.com/office/powerpoint/2010/main" val="377548529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3224" y="-27383"/>
            <a:ext cx="7315200" cy="720080"/>
          </a:xfrm>
        </p:spPr>
        <p:txBody>
          <a:bodyPr>
            <a:normAutofit fontScale="90000"/>
          </a:bodyPr>
          <a:lstStyle/>
          <a:p>
            <a:r>
              <a:rPr lang="hr-HR" dirty="0"/>
              <a:t>Silvija Šesto </a:t>
            </a:r>
            <a:r>
              <a:rPr lang="hr-HR" dirty="0" err="1"/>
              <a:t>Stipaničić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7704856" cy="561662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Rođena je 1962. u Zagrebu.</a:t>
            </a:r>
          </a:p>
          <a:p>
            <a:r>
              <a:rPr lang="hr-HR" dirty="0"/>
              <a:t>Diplomirala filozofiju i komparativnu književnost </a:t>
            </a:r>
          </a:p>
          <a:p>
            <a:pPr marL="0" indent="0">
              <a:buNone/>
            </a:pPr>
            <a:r>
              <a:rPr lang="hr-HR" dirty="0"/>
              <a:t>    na Filozofskom fakultetu u Zagrebu 1986.</a:t>
            </a:r>
          </a:p>
          <a:p>
            <a:r>
              <a:rPr lang="hr-HR" dirty="0"/>
              <a:t>Reprezentativka je stolnog tenisa.</a:t>
            </a:r>
          </a:p>
          <a:p>
            <a:r>
              <a:rPr lang="hr-HR" dirty="0"/>
              <a:t>Završila je Višu trenersku školi.</a:t>
            </a:r>
          </a:p>
          <a:p>
            <a:r>
              <a:rPr lang="hr-HR" dirty="0"/>
              <a:t>Bavila se i sportskim novinarstvom.</a:t>
            </a:r>
          </a:p>
          <a:p>
            <a:r>
              <a:rPr lang="hr-HR" dirty="0"/>
              <a:t>Piše scenarije za radijske, televizijske i propagandne emisije.</a:t>
            </a:r>
          </a:p>
          <a:p>
            <a:r>
              <a:rPr lang="hr-HR" dirty="0"/>
              <a:t>Dobitnica je „Zlatnog i kristalnog zvona” 1996.</a:t>
            </a:r>
          </a:p>
          <a:p>
            <a:r>
              <a:rPr lang="hr-HR" dirty="0"/>
              <a:t>Za roman DEBELA je dobila 2001. nagradu Ivana Brlić-Mažuranić.</a:t>
            </a:r>
          </a:p>
          <a:p>
            <a:r>
              <a:rPr lang="hr-HR" dirty="0"/>
              <a:t>Djela: </a:t>
            </a:r>
          </a:p>
          <a:p>
            <a:pPr lvl="1"/>
            <a:r>
              <a:rPr lang="hr-HR" dirty="0"/>
              <a:t>ROMANI: Vanda, Debela, Tko je ubio </a:t>
            </a:r>
            <a:r>
              <a:rPr lang="hr-HR" dirty="0" err="1"/>
              <a:t>Pašteticu</a:t>
            </a:r>
            <a:r>
              <a:rPr lang="hr-HR" dirty="0"/>
              <a:t>, Dnevnik prve ljubavi, Djevac ili Patnje mladog Petra, </a:t>
            </a:r>
            <a:r>
              <a:rPr lang="hr-HR" dirty="0" err="1"/>
              <a:t>Ze</a:t>
            </a:r>
            <a:r>
              <a:rPr lang="hr-HR" dirty="0"/>
              <a:t> – </a:t>
            </a:r>
            <a:r>
              <a:rPr lang="hr-HR" dirty="0" err="1"/>
              <a:t>zomljani</a:t>
            </a:r>
            <a:endParaRPr lang="hr-HR" dirty="0"/>
          </a:p>
          <a:p>
            <a:pPr lvl="1"/>
            <a:r>
              <a:rPr lang="hr-HR" dirty="0"/>
              <a:t>ZBIRKA IGORAKAZA: Dvadeset igrokaza za sve generacije </a:t>
            </a:r>
          </a:p>
          <a:p>
            <a:pPr lvl="1"/>
            <a:r>
              <a:rPr lang="hr-HR" dirty="0"/>
              <a:t>ZBIRKA PRIČA I DRAMA: </a:t>
            </a:r>
            <a:r>
              <a:rPr lang="hr-HR" dirty="0" err="1"/>
              <a:t>Omčoglavi</a:t>
            </a:r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64704"/>
            <a:ext cx="1512168" cy="228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1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690727"/>
            <a:ext cx="7315200" cy="1154097"/>
          </a:xfrm>
        </p:spPr>
        <p:txBody>
          <a:bodyPr/>
          <a:lstStyle/>
          <a:p>
            <a:r>
              <a:rPr lang="hr-HR" dirty="0"/>
              <a:t>DEBELA – vrsta djela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204864"/>
            <a:ext cx="4320480" cy="2880320"/>
          </a:xfrm>
        </p:spPr>
        <p:txBody>
          <a:bodyPr>
            <a:normAutofit/>
          </a:bodyPr>
          <a:lstStyle/>
          <a:p>
            <a:r>
              <a:rPr lang="hr-HR" dirty="0"/>
              <a:t>Tinejdžerski roman ili roman za mladež </a:t>
            </a:r>
          </a:p>
          <a:p>
            <a:r>
              <a:rPr lang="hr-HR" dirty="0"/>
              <a:t>Pisan u prvom licu jednine </a:t>
            </a:r>
          </a:p>
          <a:p>
            <a:r>
              <a:rPr lang="hr-HR" dirty="0"/>
              <a:t>Monološki dnevničko - ispovjedni roman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92763"/>
            <a:ext cx="3168352" cy="4800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69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hr-HR" dirty="0"/>
              <a:t>DEBELA: tematsko-idejni sloj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115616" y="1196752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Roman obrađuje teme: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3362062" cy="621792"/>
          </a:xfrm>
        </p:spPr>
        <p:txBody>
          <a:bodyPr/>
          <a:lstStyle/>
          <a:p>
            <a:r>
              <a:rPr lang="hr-HR" sz="2400" dirty="0"/>
              <a:t>Roman o odrastanju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3566160" cy="424847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hr-HR" dirty="0"/>
          </a:p>
          <a:p>
            <a:pPr lvl="1"/>
            <a:r>
              <a:rPr lang="hr-HR" sz="2600" dirty="0"/>
              <a:t>maloljetnička trudnoća i pobačaj,</a:t>
            </a:r>
          </a:p>
          <a:p>
            <a:pPr lvl="1"/>
            <a:r>
              <a:rPr lang="hr-HR" sz="2600" dirty="0"/>
              <a:t>homoseksualnost,</a:t>
            </a:r>
          </a:p>
          <a:p>
            <a:pPr lvl="1"/>
            <a:r>
              <a:rPr lang="hr-HR" sz="2600" dirty="0"/>
              <a:t>promiskuitet,</a:t>
            </a:r>
          </a:p>
          <a:p>
            <a:pPr lvl="1"/>
            <a:r>
              <a:rPr lang="hr-HR" sz="2600" dirty="0"/>
              <a:t>pretilost,</a:t>
            </a:r>
          </a:p>
          <a:p>
            <a:pPr lvl="1"/>
            <a:r>
              <a:rPr lang="hr-HR" sz="2600" dirty="0"/>
              <a:t>nametnuti standardi ljepote,</a:t>
            </a:r>
          </a:p>
          <a:p>
            <a:pPr lvl="1"/>
            <a:r>
              <a:rPr lang="hr-HR" sz="2600" dirty="0"/>
              <a:t>ovisnosti (droga, alkohol, pušenje),</a:t>
            </a:r>
          </a:p>
          <a:p>
            <a:pPr lvl="1"/>
            <a:r>
              <a:rPr lang="hr-HR" sz="2600" dirty="0"/>
              <a:t>neizlječiva bolest (rak – zloćudni tumor),</a:t>
            </a:r>
          </a:p>
          <a:p>
            <a:pPr lvl="1"/>
            <a:r>
              <a:rPr lang="hr-HR" sz="2600" dirty="0"/>
              <a:t>preljub u braku,</a:t>
            </a:r>
          </a:p>
          <a:p>
            <a:pPr lvl="1"/>
            <a:r>
              <a:rPr lang="hr-HR" sz="2600" dirty="0"/>
              <a:t>prvo ljubavno iskustvo.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4644008" y="2132856"/>
            <a:ext cx="3566160" cy="3672408"/>
          </a:xfrm>
        </p:spPr>
        <p:txBody>
          <a:bodyPr>
            <a:normAutofit/>
          </a:bodyPr>
          <a:lstStyle/>
          <a:p>
            <a:r>
              <a:rPr lang="hr-HR" sz="2000" dirty="0"/>
              <a:t>U središtu zbivanja je Lada u dobi od 15 – 16 godina.</a:t>
            </a:r>
          </a:p>
          <a:p>
            <a:r>
              <a:rPr lang="hr-HR" sz="2000" dirty="0"/>
              <a:t>Pratimo njezine dnevničke zapise osobnih doživljaja – onih unutrašnjih (duševnih, nevidljivih), kao i vanjskih (fizičkih, vidljivih).</a:t>
            </a:r>
          </a:p>
          <a:p>
            <a:r>
              <a:rPr lang="hr-HR" sz="2000" dirty="0"/>
              <a:t>Promatramo i doživljavamo svijet oko nje i događanja u njemu.</a:t>
            </a:r>
          </a:p>
        </p:txBody>
      </p:sp>
    </p:spTree>
    <p:extLst>
      <p:ext uri="{BB962C8B-B14F-4D97-AF65-F5344CB8AC3E}">
        <p14:creationId xmlns:p14="http://schemas.microsoft.com/office/powerpoint/2010/main" val="22503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5200" cy="1154097"/>
          </a:xfrm>
        </p:spPr>
        <p:txBody>
          <a:bodyPr/>
          <a:lstStyle/>
          <a:p>
            <a:r>
              <a:rPr lang="hr-HR" dirty="0"/>
              <a:t>DEBELA: prostor i vrijeme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sz="2400" dirty="0"/>
              <a:t>PROSTOR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sz="2400" dirty="0"/>
              <a:t>VRIJEME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Zagreb</a:t>
            </a:r>
          </a:p>
          <a:p>
            <a:r>
              <a:rPr lang="hr-HR" dirty="0"/>
              <a:t>Vikendica u okolici Zagreba i na moru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/>
              <a:t>Dvije školske godine (prvi i drugi srednje)</a:t>
            </a:r>
          </a:p>
        </p:txBody>
      </p:sp>
    </p:spTree>
    <p:extLst>
      <p:ext uri="{BB962C8B-B14F-4D97-AF65-F5344CB8AC3E}">
        <p14:creationId xmlns:p14="http://schemas.microsoft.com/office/powerpoint/2010/main" val="14971033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hr-HR" dirty="0"/>
              <a:t>DEBELA: jezik i stil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988840"/>
            <a:ext cx="7315200" cy="3539527"/>
          </a:xfrm>
        </p:spPr>
        <p:txBody>
          <a:bodyPr>
            <a:normAutofit/>
          </a:bodyPr>
          <a:lstStyle/>
          <a:p>
            <a:r>
              <a:rPr lang="hr-HR" dirty="0"/>
              <a:t>Pripovijedanje -  vrlo brzi tempo i u prvom  licu jednine.</a:t>
            </a:r>
          </a:p>
          <a:p>
            <a:r>
              <a:rPr lang="hr-HR" dirty="0"/>
              <a:t>Duhoviti dijalozi</a:t>
            </a:r>
          </a:p>
          <a:p>
            <a:r>
              <a:rPr lang="hr-HR" dirty="0"/>
              <a:t>Jezik pripovijedanja:</a:t>
            </a:r>
          </a:p>
          <a:p>
            <a:pPr lvl="1"/>
            <a:r>
              <a:rPr lang="hr-HR" sz="2000" dirty="0"/>
              <a:t>mladenački, </a:t>
            </a:r>
          </a:p>
          <a:p>
            <a:pPr lvl="1"/>
            <a:r>
              <a:rPr lang="hr-HR" sz="2000" dirty="0"/>
              <a:t>uporaba žargona zagrebačkih školaraca,</a:t>
            </a:r>
          </a:p>
          <a:p>
            <a:pPr lvl="1"/>
            <a:r>
              <a:rPr lang="hr-HR" sz="2000" dirty="0"/>
              <a:t>obilje tuđica (anglizmi).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03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 rot="-60000">
            <a:off x="1264199" y="863400"/>
            <a:ext cx="3063240" cy="550171"/>
          </a:xfrm>
        </p:spPr>
        <p:txBody>
          <a:bodyPr/>
          <a:lstStyle/>
          <a:p>
            <a:r>
              <a:rPr lang="hr-HR" dirty="0"/>
              <a:t>DEBELA - LIKOVI</a:t>
            </a:r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15353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 rot="-60000">
            <a:off x="1135385" y="1700589"/>
            <a:ext cx="3044952" cy="4023701"/>
          </a:xfrm>
        </p:spPr>
        <p:txBody>
          <a:bodyPr>
            <a:normAutofit fontScale="92500" lnSpcReduction="20000"/>
          </a:bodyPr>
          <a:lstStyle/>
          <a:p>
            <a:r>
              <a:rPr lang="hr-HR" sz="1900" b="1" dirty="0">
                <a:solidFill>
                  <a:srgbClr val="002060"/>
                </a:solidFill>
                <a:latin typeface="Arial Black" pitchFamily="34" charset="0"/>
              </a:rPr>
              <a:t>LADA</a:t>
            </a:r>
          </a:p>
          <a:p>
            <a:endParaRPr lang="hr-HR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vi-VN" sz="2000" dirty="0"/>
              <a:t>Ima 15 godina i pohađa prvi razred gimnazije. Pretila. Ima 89 kg. Nema dečka. Muči je izgled, suvišni kilogrami, prištići. Tijekom dana jede, a po noći se prežderava. Muče je i ljubavni problemi. Ipak, čvrsta je osoba, izgrađenih stavova i ne da se lako navući na nešto što smatra da nije u redu. Duhovita.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21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33806"/>
            <a:ext cx="3190620" cy="479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3806"/>
            <a:ext cx="3420574" cy="479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0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199074" y="2780928"/>
            <a:ext cx="3588950" cy="1368152"/>
          </a:xfrm>
        </p:spPr>
        <p:txBody>
          <a:bodyPr/>
          <a:lstStyle/>
          <a:p>
            <a:pPr algn="ctr"/>
            <a:r>
              <a:rPr lang="hr-HR" dirty="0"/>
              <a:t>BULIMIJA - prejedanje pa prisilno povraćanje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1115616" y="4365104"/>
            <a:ext cx="3227832" cy="1296144"/>
          </a:xfrm>
        </p:spPr>
        <p:txBody>
          <a:bodyPr/>
          <a:lstStyle/>
          <a:p>
            <a:pPr algn="ctr"/>
            <a:r>
              <a:rPr lang="hr-HR" dirty="0"/>
              <a:t>ANOREKSIJA – namjerno izgladnjivanje</a:t>
            </a:r>
          </a:p>
        </p:txBody>
      </p:sp>
      <p:pic>
        <p:nvPicPr>
          <p:cNvPr id="6146" name="Picture 2" descr="C:\Documents and Settings\VANJA SELAK\Desktop\Školski web 2012.-2013\debela slike\PRETIL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24" y="1844824"/>
            <a:ext cx="2304256" cy="420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/>
          <p:cNvSpPr/>
          <p:nvPr/>
        </p:nvSpPr>
        <p:spPr>
          <a:xfrm rot="626634">
            <a:off x="2849781" y="693368"/>
            <a:ext cx="3395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PRETILOST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1403648" y="1756988"/>
            <a:ext cx="6480720" cy="534928"/>
          </a:xfrm>
        </p:spPr>
        <p:txBody>
          <a:bodyPr>
            <a:normAutofit/>
          </a:bodyPr>
          <a:lstStyle/>
          <a:p>
            <a:r>
              <a:rPr lang="hr-HR" sz="2800" i="1" dirty="0">
                <a:latin typeface="Arial Black" pitchFamily="34" charset="0"/>
              </a:rPr>
              <a:t>POREMEĆAJI U PREHRANI</a:t>
            </a:r>
          </a:p>
        </p:txBody>
      </p:sp>
    </p:spTree>
    <p:extLst>
      <p:ext uri="{BB962C8B-B14F-4D97-AF65-F5344CB8AC3E}">
        <p14:creationId xmlns:p14="http://schemas.microsoft.com/office/powerpoint/2010/main" val="10998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382</TotalTime>
  <Words>701</Words>
  <Application>Microsoft Office PowerPoint</Application>
  <PresentationFormat>Prikaz na zaslonu (4:3)</PresentationFormat>
  <Paragraphs>116</Paragraphs>
  <Slides>18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Constantia</vt:lpstr>
      <vt:lpstr>Franklin Gothic Book</vt:lpstr>
      <vt:lpstr>Rage Italic</vt:lpstr>
      <vt:lpstr>Wingdings</vt:lpstr>
      <vt:lpstr>Pribadača</vt:lpstr>
      <vt:lpstr>DEBELA</vt:lpstr>
      <vt:lpstr>Silvija Šesto Stipaničić</vt:lpstr>
      <vt:lpstr>DEBELA – vrsta djela</vt:lpstr>
      <vt:lpstr>DEBELA: tematsko-idejni sloj</vt:lpstr>
      <vt:lpstr>DEBELA: prostor i vrijeme</vt:lpstr>
      <vt:lpstr>DEBELA: jezik i stil</vt:lpstr>
      <vt:lpstr>DEBELA - LIKOVI</vt:lpstr>
      <vt:lpstr>PowerPoint prezentacija</vt:lpstr>
      <vt:lpstr>PowerPoint prezentacija</vt:lpstr>
      <vt:lpstr>PowerPoint prezentacija</vt:lpstr>
      <vt:lpstr>PowerPoint prezentacija</vt:lpstr>
      <vt:lpstr>DEBELA: likovi</vt:lpstr>
      <vt:lpstr>PowerPoint prezentacija</vt:lpstr>
      <vt:lpstr>DEBELA: likovi</vt:lpstr>
      <vt:lpstr>DEBELA - LIKOVI</vt:lpstr>
      <vt:lpstr>DEBELA: likovi</vt:lpstr>
      <vt:lpstr>DEBELA: likovi</vt:lpstr>
      <vt:lpstr>PowerPoint prezentacija</vt:lpstr>
    </vt:vector>
  </TitlesOfParts>
  <Company>OŠ DON MIHOVILA PAVLINOVIĆA U PODGORI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DEBELA</dc:title>
  <dc:creator>KNJIŽNICA</dc:creator>
  <cp:lastModifiedBy>Vanja Selak</cp:lastModifiedBy>
  <cp:revision>38</cp:revision>
  <cp:lastPrinted>2012-12-06T10:34:02Z</cp:lastPrinted>
  <dcterms:created xsi:type="dcterms:W3CDTF">2012-11-20T09:44:02Z</dcterms:created>
  <dcterms:modified xsi:type="dcterms:W3CDTF">2022-01-28T11:10:19Z</dcterms:modified>
</cp:coreProperties>
</file>