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259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4581AE-25B1-447B-BCA8-75326C594BAB}" type="datetime1">
              <a:rPr lang="hr-HR" smtClean="0"/>
              <a:t>28.4.2023.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DCC7757-6264-420F-9201-02E9A21CB7A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ED3B7F-2E26-4EEA-9886-4290184ED7C0}" type="datetime1">
              <a:rPr lang="hr-HR" smtClean="0"/>
              <a:t>28.4.2023.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D115C9-E24C-4512-AA8B-319BB49F77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D115C9-E24C-4512-AA8B-319BB49F77B5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153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 rtlCol="0"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7620000" y="6365876"/>
            <a:ext cx="2032000" cy="365125"/>
          </a:xfrm>
        </p:spPr>
        <p:txBody>
          <a:bodyPr rtlCol="0"/>
          <a:lstStyle/>
          <a:p>
            <a:pPr rtl="0"/>
            <a:fld id="{1F31EAD5-3E2A-4E8A-A0CD-45C37DDB5B9E}" type="datetime1">
              <a:rPr lang="hr-HR" smtClean="0"/>
              <a:t>28.4.2023.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3CBB6-64E9-4BEC-8E15-09C42EA01568}" type="datetime1">
              <a:rPr lang="hr-HR" smtClean="0"/>
              <a:t>28.4.2023.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807BBF-FF26-4CC8-8065-60F8ADC89473}" type="datetime1">
              <a:rPr lang="hr-HR" smtClean="0"/>
              <a:t>28.4.2023.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Rezervirano mjesto za sadržaj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B874F2-0A4C-42CE-BA95-CA10BC56CF93}" type="datetime1">
              <a:rPr lang="hr-HR" smtClean="0"/>
              <a:t>28.4.2023.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rtlCol="0" anchor="t"/>
          <a:lstStyle>
            <a:lvl1pPr algn="l">
              <a:defRPr sz="4000" b="1" i="0" cap="all" baseline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77D6D3-DA56-43D0-B0E9-B1E7C6B7562F}" type="datetime1">
              <a:rPr lang="hr-HR" smtClean="0"/>
              <a:t>28.4.2023.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1" name="Rezervirano mjesto za sadržaj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13" name="Rezervirano mjesto za sadržaj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DD3F71-24C7-48BF-9D0A-FBB8D2D10FA5}" type="datetime1">
              <a:rPr lang="hr-HR" smtClean="0"/>
              <a:t>28.4.2023.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11" name="Rezervirano mjesto za sadržaj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13" name="Rezervirano mjesto za sadržaj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55C17-1CDC-4C79-8CF7-6645399366F1}" type="datetime1">
              <a:rPr lang="hr-HR" smtClean="0"/>
              <a:t>28.4.2023.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A6E7B9-AA96-4E55-9981-107E35B12325}" type="datetime1">
              <a:rPr lang="hr-HR" smtClean="0"/>
              <a:t>28.4.2023.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3CC0F9-6806-449F-89C7-1A26DF2CAC54}" type="datetime1">
              <a:rPr lang="hr-HR" smtClean="0"/>
              <a:t>28.4.2023.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rtlCol="0"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9" name="Rezervirano mjesto za sadržaj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BE460-DD36-449F-8847-A1D8116CD0A2}" type="datetime1">
              <a:rPr lang="hr-HR" smtClean="0"/>
              <a:t>28.4.2023.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rtlCol="0"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0" name="Rezervirano mjesto za sliku 9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43A5C0-CAFE-46C8-9469-A9105B89CE9C}" type="datetime1">
              <a:rPr lang="hr-HR" smtClean="0"/>
              <a:t>28.4.2023.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F1484949-9006-4D60-A8B4-C8FA3B0EB438}" type="datetime1">
              <a:rPr lang="hr-HR" smtClean="0"/>
              <a:t>28.4.2023.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GALEB JONATHAN LIVINGSTON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/>
              <a:t>RICHARD BACH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764B3DB-85E3-4B6B-A889-B5BAEF3B8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166687"/>
            <a:ext cx="3575112" cy="23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EEE230-2B95-4066-8162-22E4689B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PISCU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D4F6B5-5C45-4590-B241-DF9B4F3091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5902325" cy="4705350"/>
          </a:xfrm>
        </p:spPr>
        <p:txBody>
          <a:bodyPr/>
          <a:lstStyle/>
          <a:p>
            <a:r>
              <a:rPr lang="hr-HR"/>
              <a:t>Richard Bach, pilot i pisac, rođen 1936. u Oak Parku u Americi.</a:t>
            </a:r>
          </a:p>
          <a:p>
            <a:r>
              <a:rPr lang="hr-HR"/>
              <a:t>Djela: </a:t>
            </a:r>
          </a:p>
          <a:p>
            <a:pPr lvl="1"/>
            <a:r>
              <a:rPr lang="hr-HR"/>
              <a:t>Dar krila</a:t>
            </a:r>
          </a:p>
          <a:p>
            <a:pPr lvl="1"/>
            <a:r>
              <a:rPr lang="hr-HR"/>
              <a:t>Prividi</a:t>
            </a:r>
          </a:p>
          <a:p>
            <a:pPr lvl="1"/>
            <a:r>
              <a:rPr lang="hr-HR"/>
              <a:t>Ne postoji mjesto koje se zove predaleko</a:t>
            </a:r>
          </a:p>
          <a:p>
            <a:pPr lvl="1"/>
            <a:r>
              <a:rPr lang="hr-HR"/>
              <a:t>Most preko vječnosti</a:t>
            </a:r>
          </a:p>
          <a:p>
            <a:pPr lvl="1"/>
            <a:r>
              <a:rPr lang="hr-HR"/>
              <a:t>Jedno</a:t>
            </a:r>
          </a:p>
          <a:p>
            <a:pPr lvl="1"/>
            <a:r>
              <a:rPr lang="hr-HR"/>
              <a:t>Bijeg od sigurnosti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E000F46-0BE2-498A-AE39-0AF1ADEC4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636" y="3811587"/>
            <a:ext cx="4519883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1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812800" y="274638"/>
            <a:ext cx="2480816" cy="701906"/>
          </a:xfrm>
        </p:spPr>
        <p:txBody>
          <a:bodyPr rtlCol="0"/>
          <a:lstStyle/>
          <a:p>
            <a:pPr rtl="0"/>
            <a:r>
              <a:rPr lang="hr-HR" dirty="0"/>
              <a:t>O djelu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sz="quarter" idx="13"/>
          </p:nvPr>
        </p:nvSpPr>
        <p:spPr>
          <a:xfrm>
            <a:off x="812800" y="976543"/>
            <a:ext cx="10566400" cy="5504155"/>
          </a:xfrm>
        </p:spPr>
        <p:txBody>
          <a:bodyPr rtlCol="0">
            <a:normAutofit/>
          </a:bodyPr>
          <a:lstStyle/>
          <a:p>
            <a:pPr lvl="0" rtl="0"/>
            <a:r>
              <a:rPr lang="hr-HR" dirty="0"/>
              <a:t>VRSTA DJELA</a:t>
            </a:r>
          </a:p>
          <a:p>
            <a:pPr lvl="1"/>
            <a:r>
              <a:rPr lang="hr-HR" dirty="0"/>
              <a:t>Suvremena bajka ili alegorijska priča</a:t>
            </a:r>
          </a:p>
          <a:p>
            <a:pPr lvl="2"/>
            <a:r>
              <a:rPr lang="hr-HR" dirty="0"/>
              <a:t>U Galebu se međusobno prožimaju elementi suvremene bajke i alegorijske priče.</a:t>
            </a:r>
          </a:p>
          <a:p>
            <a:pPr lvl="0" rtl="0"/>
            <a:r>
              <a:rPr lang="hr-HR" dirty="0"/>
              <a:t>TEMATSKO-IDEJNI SLOJ</a:t>
            </a:r>
          </a:p>
          <a:p>
            <a:pPr lvl="1"/>
            <a:r>
              <a:rPr lang="hr-HR" dirty="0"/>
              <a:t>Ovo je priča o galebu koji se nije zadovoljavao ograničenom svakodnevicom, nije prihvaćao uobičajena tumačenja i zakone jata, koji je stalno težio  prema otkrivanju novoga, …</a:t>
            </a:r>
          </a:p>
          <a:p>
            <a:pPr lvl="1"/>
            <a:r>
              <a:rPr lang="hr-HR" dirty="0"/>
              <a:t>PITANJA NA KOJA TRAŽIMO ODGOVORE:</a:t>
            </a:r>
          </a:p>
          <a:p>
            <a:pPr lvl="2"/>
            <a:r>
              <a:rPr lang="hr-HR" dirty="0"/>
              <a:t>Što je smisao ljudskoga postojanja? Može li čovjek živjeti sam? Moramo li bezuvjetno prihvaćati nametnuta nam pravila? Kakav je odnos pojedinca i zajednice? Smije li zajednica opstanka gušiti osobne slobode? Imamo li pravo izbora? Može li čovjek postići savršenstvo? Kolika je snaga ljudske upornosti, vjere i volje? …</a:t>
            </a:r>
          </a:p>
          <a:p>
            <a:pPr lvl="2"/>
            <a:endParaRPr lang="hr-HR" dirty="0"/>
          </a:p>
          <a:p>
            <a:pPr marL="914400" lvl="2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E575A7-3FE7-48EF-B6B9-84A2AC71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PROSTOR I VRIJEME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EF8EE3-772C-40AD-B50A-B19B940393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SADA I OVDJE</a:t>
            </a:r>
          </a:p>
          <a:p>
            <a:endParaRPr lang="hr-HR" dirty="0"/>
          </a:p>
          <a:p>
            <a:r>
              <a:rPr lang="hr-HR" dirty="0"/>
              <a:t>JEZIK I STIL</a:t>
            </a:r>
          </a:p>
          <a:p>
            <a:pPr lvl="1"/>
            <a:r>
              <a:rPr lang="hr-HR" dirty="0"/>
              <a:t>jednostavan jezik, kratke i jezgrovite rečenice, jednostavna fabula</a:t>
            </a:r>
          </a:p>
          <a:p>
            <a:pPr lvl="1"/>
            <a:endParaRPr lang="hr-HR" dirty="0"/>
          </a:p>
          <a:p>
            <a:pPr lvl="1"/>
            <a:r>
              <a:rPr lang="hr-HR" dirty="0"/>
              <a:t>PRIPOVJEDNE TEHNIKE</a:t>
            </a:r>
          </a:p>
          <a:p>
            <a:pPr lvl="2"/>
            <a:r>
              <a:rPr lang="hr-HR" dirty="0"/>
              <a:t>pripovijedanje</a:t>
            </a:r>
          </a:p>
          <a:p>
            <a:pPr lvl="2"/>
            <a:r>
              <a:rPr lang="hr-HR" dirty="0"/>
              <a:t>opisivanje</a:t>
            </a:r>
          </a:p>
          <a:p>
            <a:pPr lvl="2"/>
            <a:r>
              <a:rPr lang="hr-HR" dirty="0"/>
              <a:t>dijalog</a:t>
            </a:r>
          </a:p>
          <a:p>
            <a:pPr lvl="2"/>
            <a:r>
              <a:rPr lang="hr-HR" dirty="0"/>
              <a:t>monolog</a:t>
            </a:r>
          </a:p>
          <a:p>
            <a:pPr lvl="2"/>
            <a:r>
              <a:rPr lang="hr-HR" dirty="0"/>
              <a:t>unutarnji monolog</a:t>
            </a:r>
          </a:p>
        </p:txBody>
      </p:sp>
    </p:spTree>
    <p:extLst>
      <p:ext uri="{BB962C8B-B14F-4D97-AF65-F5344CB8AC3E}">
        <p14:creationId xmlns:p14="http://schemas.microsoft.com/office/powerpoint/2010/main" val="9401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6DC992-53D7-48AA-9E4F-07FAC8DC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-8877"/>
            <a:ext cx="10566400" cy="760690"/>
          </a:xfrm>
        </p:spPr>
        <p:txBody>
          <a:bodyPr/>
          <a:lstStyle/>
          <a:p>
            <a:r>
              <a:rPr lang="hr-HR" dirty="0"/>
              <a:t>CITATI – IZREKE – GNOMIČNOST IZRAZA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8F8AAA-93FF-4BEF-93ED-8CEA0B3AC1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994299"/>
            <a:ext cx="10566400" cy="5486399"/>
          </a:xfrm>
        </p:spPr>
        <p:txBody>
          <a:bodyPr/>
          <a:lstStyle/>
          <a:p>
            <a:r>
              <a:rPr lang="hr-HR" b="0" i="0" dirty="0">
                <a:solidFill>
                  <a:srgbClr val="232323"/>
                </a:solidFill>
                <a:effectLst/>
                <a:latin typeface="Georgia" panose="02040502050405020303" pitchFamily="18" charset="0"/>
              </a:rPr>
              <a:t>Galeb Jonathan </a:t>
            </a:r>
            <a:r>
              <a:rPr lang="hr-HR" b="0" i="0" dirty="0" err="1">
                <a:solidFill>
                  <a:srgbClr val="232323"/>
                </a:solidFill>
                <a:effectLst/>
                <a:latin typeface="Georgia" panose="02040502050405020303" pitchFamily="18" charset="0"/>
              </a:rPr>
              <a:t>Livingston</a:t>
            </a:r>
            <a:r>
              <a:rPr lang="hr-HR" b="0" i="0" dirty="0">
                <a:solidFill>
                  <a:srgbClr val="232323"/>
                </a:solidFill>
                <a:effectLst/>
                <a:latin typeface="Georgia" panose="02040502050405020303" pitchFamily="18" charset="0"/>
              </a:rPr>
              <a:t> priča je o svakom tko se osjeća drugačijim od „galebova“ iz svog jata, tko želi letjeti više, doživjeti i spoznati više. Tko se, u pokušaju uklapanja među ostale galebove, zbog svojih težnji i različitosti odvaja i nastavlja vježbati u samoći sve dok nakon perioda lutanja, traganja i preispitivanja napokon ne nailazi na galebove koji misle isto kao on, koji dijele njegove snove, a naročito ljubav prema visinama.</a:t>
            </a:r>
          </a:p>
          <a:p>
            <a:pPr algn="l"/>
            <a:r>
              <a:rPr lang="hr-HR" sz="2800" b="1" i="1" dirty="0">
                <a:solidFill>
                  <a:srgbClr val="6D6D6D"/>
                </a:solidFill>
                <a:effectLst/>
                <a:latin typeface="Lora" panose="020B0604020202020204" pitchFamily="2" charset="-18"/>
              </a:rPr>
              <a:t>„Odbaciti – javi se glas iz mnoštva – zar i zakon jata?</a:t>
            </a:r>
          </a:p>
          <a:p>
            <a:pPr algn="l"/>
            <a:r>
              <a:rPr lang="hr-HR" sz="2800" b="1" i="1" dirty="0">
                <a:solidFill>
                  <a:srgbClr val="6D6D6D"/>
                </a:solidFill>
                <a:effectLst/>
                <a:latin typeface="Lora" panose="020B0604020202020204" pitchFamily="2" charset="-18"/>
              </a:rPr>
              <a:t>Jedini je pravi zakon onaj što vodi do slobode – odgovori mu Jonathan. – Nema drugog zakona!</a:t>
            </a:r>
          </a:p>
          <a:p>
            <a:pPr algn="l"/>
            <a:r>
              <a:rPr lang="hr-HR" sz="2800" b="1" i="1" dirty="0">
                <a:solidFill>
                  <a:srgbClr val="6D6D6D"/>
                </a:solidFill>
                <a:effectLst/>
                <a:latin typeface="Lora" panose="020B0604020202020204" pitchFamily="2" charset="-18"/>
              </a:rPr>
              <a:t>Nema granica Jonathane? – pomisli još jednom smiješeći se. I tako započne njegova trka za znanjem.“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56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314EB4-93AE-4C49-BC21-95BAC5E94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532660"/>
            <a:ext cx="10566400" cy="575273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r-HR" b="0" i="0" dirty="0">
                <a:solidFill>
                  <a:srgbClr val="232323"/>
                </a:solidFill>
                <a:effectLst/>
                <a:latin typeface="Georgia" panose="02040502050405020303" pitchFamily="18" charset="0"/>
              </a:rPr>
              <a:t>Priča o Galebu Jonathanu Livingstonu poučna je priča o traganju za idealima i činjenici da snagom volje, željom za učenjem i vremenom provedenim u vježbanju možemo doseći nevjerojatne sposobnosti, letjeti više, doživjeti i spoznati više.</a:t>
            </a:r>
          </a:p>
          <a:p>
            <a:pPr algn="l"/>
            <a:r>
              <a:rPr lang="hr-HR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 svakom od nas živi jedan Jonathan </a:t>
            </a:r>
            <a:r>
              <a:rPr lang="hr-HR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Livingston</a:t>
            </a:r>
            <a:r>
              <a:rPr lang="hr-HR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endParaRPr lang="hr-HR" b="0" i="1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hr-HR" b="0" i="0" dirty="0">
                <a:solidFill>
                  <a:srgbClr val="232323"/>
                </a:solidFill>
                <a:effectLst/>
                <a:latin typeface="Georgia" panose="02040502050405020303" pitchFamily="18" charset="0"/>
              </a:rPr>
              <a:t>U svakom od nas postoji jedan galeb Jonathan </a:t>
            </a:r>
            <a:r>
              <a:rPr lang="hr-HR" b="0" i="0" dirty="0" err="1">
                <a:solidFill>
                  <a:srgbClr val="232323"/>
                </a:solidFill>
                <a:effectLst/>
                <a:latin typeface="Georgia" panose="02040502050405020303" pitchFamily="18" charset="0"/>
              </a:rPr>
              <a:t>Livingston</a:t>
            </a:r>
            <a:r>
              <a:rPr lang="hr-HR" b="0" i="0" dirty="0">
                <a:solidFill>
                  <a:srgbClr val="232323"/>
                </a:solidFill>
                <a:effectLst/>
                <a:latin typeface="Georgia" panose="02040502050405020303" pitchFamily="18" charset="0"/>
              </a:rPr>
              <a:t>, koji samo čeka da mu dozvolimo da raširi krila i da se vine u visine, u potragu za slobodom. Samo, mali je broj onih koji to zaista i učine.</a:t>
            </a:r>
          </a:p>
          <a:p>
            <a:pPr algn="l"/>
            <a:r>
              <a:rPr lang="hr-HR" b="0" i="0" dirty="0">
                <a:solidFill>
                  <a:srgbClr val="232323"/>
                </a:solidFill>
                <a:effectLst/>
                <a:latin typeface="Georgia" panose="02040502050405020303" pitchFamily="18" charset="0"/>
              </a:rPr>
              <a:t>Ali na posljetku – zašto ne?</a:t>
            </a:r>
          </a:p>
          <a:p>
            <a:pPr algn="l"/>
            <a:r>
              <a:rPr lang="hr-HR" b="0" i="0" dirty="0">
                <a:solidFill>
                  <a:srgbClr val="232323"/>
                </a:solidFill>
                <a:effectLst/>
                <a:latin typeface="Georgia" panose="02040502050405020303" pitchFamily="18" charset="0"/>
              </a:rPr>
              <a:t>Mi sami zarobili smo junaka u sebi – iz straha od osude, od hrabrosti, od slobode, isticanja ili različitosti. I samo ga mi možemo osloboditi.</a:t>
            </a:r>
          </a:p>
          <a:p>
            <a:pPr algn="l"/>
            <a:r>
              <a:rPr lang="hr-HR" b="0" i="0" dirty="0">
                <a:solidFill>
                  <a:srgbClr val="232323"/>
                </a:solidFill>
                <a:effectLst/>
                <a:latin typeface="Georgia" panose="02040502050405020303" pitchFamily="18" charset="0"/>
              </a:rPr>
              <a:t>Ali, ne želimo se odreći svojih strahova.</a:t>
            </a:r>
          </a:p>
          <a:p>
            <a:pPr algn="l"/>
            <a:r>
              <a:rPr lang="hr-HR" b="0" i="0" dirty="0">
                <a:solidFill>
                  <a:srgbClr val="232323"/>
                </a:solidFill>
                <a:effectLst/>
                <a:latin typeface="Georgia" panose="02040502050405020303" pitchFamily="18" charset="0"/>
              </a:rPr>
              <a:t>Ne znamo kakav će nam život biti jednom kad ih pobijedimo. Bojimo se promjene, i bojimo se da će nas pobjeda promijeniti.</a:t>
            </a:r>
          </a:p>
          <a:p>
            <a:pPr algn="l"/>
            <a:r>
              <a:rPr lang="hr-HR" b="0" i="0" dirty="0">
                <a:solidFill>
                  <a:srgbClr val="232323"/>
                </a:solidFill>
                <a:effectLst/>
                <a:latin typeface="Georgia" panose="02040502050405020303" pitchFamily="18" charset="0"/>
              </a:rPr>
              <a:t>Naravno da hoće!</a:t>
            </a:r>
          </a:p>
          <a:p>
            <a:pPr algn="l"/>
            <a:r>
              <a:rPr lang="hr-HR" b="0" i="0" dirty="0">
                <a:solidFill>
                  <a:srgbClr val="232323"/>
                </a:solidFill>
                <a:effectLst/>
                <a:latin typeface="Georgia" panose="02040502050405020303" pitchFamily="18" charset="0"/>
              </a:rPr>
              <a:t>Ali, na bolje. I upravo za time, skriveno od pogleda, duboko čeznemo.</a:t>
            </a:r>
          </a:p>
          <a:p>
            <a:pPr algn="l"/>
            <a:r>
              <a:rPr lang="hr-HR" b="0" i="0" dirty="0">
                <a:solidFill>
                  <a:srgbClr val="232323"/>
                </a:solidFill>
                <a:effectLst/>
                <a:latin typeface="Georgia" panose="02040502050405020303" pitchFamily="18" charset="0"/>
              </a:rPr>
              <a:t>Što nam više treba za dug, sretan i uzbudljiv život?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96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6F3BFA-12FD-4DA0-843A-40B215F978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363985"/>
            <a:ext cx="10566400" cy="6152226"/>
          </a:xfrm>
        </p:spPr>
        <p:txBody>
          <a:bodyPr>
            <a:normAutofit/>
          </a:bodyPr>
          <a:lstStyle/>
          <a:p>
            <a:r>
              <a:rPr lang="hr-HR" dirty="0"/>
              <a:t>„Jonathan je otkrio da su dosada, strah i gnjev glavni razlozi zbog kojih galebovi žive kratko, a budući da se svega toga oslobodio, poživio je dugo i lijepo.“</a:t>
            </a:r>
          </a:p>
          <a:p>
            <a:endParaRPr lang="hr-HR" dirty="0"/>
          </a:p>
          <a:p>
            <a:r>
              <a:rPr lang="hr-HR" dirty="0"/>
              <a:t>Priče poput Galeba Jonathana Livingstona potrebno je čitati između redova. No, svaki putnik na stazi života već ionako zna da mora čitati ne samo između redova, nego i iznad njih, kao i sa strane. </a:t>
            </a:r>
          </a:p>
          <a:p>
            <a:endParaRPr lang="hr-HR" dirty="0"/>
          </a:p>
          <a:p>
            <a:r>
              <a:rPr lang="hr-HR" sz="2800" i="1" dirty="0"/>
              <a:t>„Treba učiti da se spozna istinski galeb, ono dobro u svakom galebu i pomoći im da i sami to vide u sebi.“</a:t>
            </a:r>
          </a:p>
          <a:p>
            <a:r>
              <a:rPr lang="hr-HR" sz="2800" i="1" dirty="0"/>
              <a:t>„Nije ga toliko boljela samoća koliko spoznaja da njegova braća nisu htjela povjerovati u uzvišenost letenja; nisu htjela otvoriti oči i vidjeti.“</a:t>
            </a:r>
          </a:p>
        </p:txBody>
      </p:sp>
    </p:spTree>
    <p:extLst>
      <p:ext uri="{BB962C8B-B14F-4D97-AF65-F5344CB8AC3E}">
        <p14:creationId xmlns:p14="http://schemas.microsoft.com/office/powerpoint/2010/main" val="38926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D165E9-C4EE-4740-8728-9981A9E794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2761" y="372863"/>
            <a:ext cx="10926439" cy="6072326"/>
          </a:xfrm>
        </p:spPr>
        <p:txBody>
          <a:bodyPr>
            <a:normAutofit fontScale="92500"/>
          </a:bodyPr>
          <a:lstStyle/>
          <a:p>
            <a:r>
              <a:rPr lang="hr-HR" b="1" i="1" dirty="0"/>
              <a:t>„</a:t>
            </a:r>
            <a:r>
              <a:rPr lang="hr-HR" sz="2400" b="1" i="1" dirty="0"/>
              <a:t>Možemo se izdići iz neznanja, možemo postati uspješna, pametna i savršena bića. Možemo biti slobodni! Možemo naučiti letjeti!“</a:t>
            </a:r>
          </a:p>
          <a:p>
            <a:r>
              <a:rPr lang="hr-HR" sz="2400" b="1" i="1" dirty="0"/>
              <a:t>„Da bi odletio bilo kamo brzinom misli – reče – moraš početi od spoznaje da si već stigao na željeno mjesto…“</a:t>
            </a:r>
          </a:p>
          <a:p>
            <a:r>
              <a:rPr lang="hr-HR" sz="2400" b="1" i="1" dirty="0"/>
              <a:t>„Jedini je pravi zakon onaj koji vodi do slobode.“</a:t>
            </a:r>
          </a:p>
          <a:p>
            <a:r>
              <a:rPr lang="hr-HR" sz="2400" b="1" i="1" dirty="0"/>
              <a:t>„Tko je odgovorniji od galeba koji pronađe i slijedi smisao i viši cilj života? Tisuću godina mučimo se da dođemo do ribljih glava, a sad imamo razloga da živimo – da učimo, da otkrivamo i postanemo slobodni!“</a:t>
            </a:r>
          </a:p>
          <a:p>
            <a:r>
              <a:rPr lang="hr-HR" sz="2400" b="1" i="1" dirty="0"/>
              <a:t>„ Svladamo li prostor, ostaje nam samo OVDJE. Svladamo li vrijeme, ostaje nam samo SADA.“</a:t>
            </a:r>
          </a:p>
          <a:p>
            <a:r>
              <a:rPr lang="hr-HR" sz="2400" b="1" i="1" dirty="0"/>
              <a:t>„Nebo nije ni mjesto ni vrijeme. Nebo je savršenstvo.“</a:t>
            </a:r>
          </a:p>
          <a:p>
            <a:r>
              <a:rPr lang="hr-HR" sz="2400" b="1" i="1" dirty="0"/>
              <a:t>„Cijelo vaše tijelo, od vrška jednog krila do drugog – Jonathan im je govorio – nije ništa drugo doli vaša misao, u formi koja se može vidjeti. Ne ovladate li svojom misli, ne možete vladati ni svojim tijelom.“</a:t>
            </a:r>
          </a:p>
        </p:txBody>
      </p:sp>
    </p:spTree>
    <p:extLst>
      <p:ext uri="{BB962C8B-B14F-4D97-AF65-F5344CB8AC3E}">
        <p14:creationId xmlns:p14="http://schemas.microsoft.com/office/powerpoint/2010/main" val="25553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B4DEAB-DCE2-4D4A-926E-CD4B7C9BC1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„Kad se vratio na Zemlju, Jonathan je postao učitelj svome jatu i onima koji su htjeli slobodno letjeti, baš kao i on. A njih je bilo sve više! Na posljetku, Jonathan ih napušta jer je njegov posao bio gotov – podučio ih je da u potrazi za znanjem ne postoje granice.“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DC77B7-9240-4EEF-81A4-2300A0817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7" y="4129781"/>
            <a:ext cx="3390221" cy="22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dložak s motivom ocea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891800_TF03460535" id="{336DCF57-9D07-414E-B9AB-8D95F7598BA6}" vid="{6AB728D2-91D8-4B97-9F54-099B765B317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DC6412-8CE7-4C8A-96E9-2669F16D17E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Predložak s motivom oceana</Template>
  <TotalTime>47</TotalTime>
  <Words>875</Words>
  <Application>Microsoft Office PowerPoint</Application>
  <PresentationFormat>Široki zaslon</PresentationFormat>
  <Paragraphs>62</Paragraphs>
  <Slides>9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Georgia</vt:lpstr>
      <vt:lpstr>Lora</vt:lpstr>
      <vt:lpstr>Predložak s motivom oceana</vt:lpstr>
      <vt:lpstr>GALEB JONATHAN LIVINGSTON</vt:lpstr>
      <vt:lpstr>O PISCU</vt:lpstr>
      <vt:lpstr>O djelu</vt:lpstr>
      <vt:lpstr>PROSTOR I VRIJEME</vt:lpstr>
      <vt:lpstr>CITATI – IZREKE – GNOMIČNOST IZRAZA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GALEB JONATHAN LIVINGSTON</dc:title>
  <dc:creator>Vanja</dc:creator>
  <cp:lastModifiedBy>Vanja</cp:lastModifiedBy>
  <cp:revision>2</cp:revision>
  <dcterms:created xsi:type="dcterms:W3CDTF">2023-04-27T07:09:13Z</dcterms:created>
  <dcterms:modified xsi:type="dcterms:W3CDTF">2023-04-28T07:08:49Z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