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5" r:id="rId4"/>
    <p:sldId id="257" r:id="rId5"/>
    <p:sldId id="258" r:id="rId6"/>
    <p:sldId id="260" r:id="rId7"/>
    <p:sldId id="263" r:id="rId8"/>
    <p:sldId id="261" r:id="rId9"/>
    <p:sldId id="259" r:id="rId10"/>
    <p:sldId id="262" r:id="rId11"/>
    <p:sldId id="274" r:id="rId12"/>
    <p:sldId id="276" r:id="rId13"/>
    <p:sldId id="270" r:id="rId14"/>
    <p:sldId id="265" r:id="rId15"/>
    <p:sldId id="271" r:id="rId16"/>
    <p:sldId id="266" r:id="rId17"/>
    <p:sldId id="267" r:id="rId18"/>
    <p:sldId id="272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D96B4-327E-4F25-A5D8-7B712BBBDC2C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B22A192-B9B5-4A92-ACEF-2569FDF4A8DA}">
      <dgm:prSet/>
      <dgm:spPr/>
      <dgm:t>
        <a:bodyPr/>
        <a:lstStyle/>
        <a:p>
          <a:r>
            <a:rPr lang="en-US" i="1"/>
            <a:t>Sve zadatke riješi u bilježnici. </a:t>
          </a:r>
          <a:endParaRPr lang="en-US"/>
        </a:p>
      </dgm:t>
    </dgm:pt>
    <dgm:pt modelId="{A1530A77-318A-447E-BB4D-155D6FB1E63B}" type="parTrans" cxnId="{33205FB7-EFA2-4859-8270-86F436384C59}">
      <dgm:prSet/>
      <dgm:spPr/>
      <dgm:t>
        <a:bodyPr/>
        <a:lstStyle/>
        <a:p>
          <a:endParaRPr lang="en-US"/>
        </a:p>
      </dgm:t>
    </dgm:pt>
    <dgm:pt modelId="{79EF5C5E-F651-4D56-BD7C-4DFCB248CE92}" type="sibTrans" cxnId="{33205FB7-EFA2-4859-8270-86F436384C59}">
      <dgm:prSet/>
      <dgm:spPr/>
      <dgm:t>
        <a:bodyPr/>
        <a:lstStyle/>
        <a:p>
          <a:endParaRPr lang="en-US"/>
        </a:p>
      </dgm:t>
    </dgm:pt>
    <dgm:pt modelId="{A4CC5E4D-3993-40F1-9BE5-CC357BF2A648}">
      <dgm:prSet/>
      <dgm:spPr/>
      <dgm:t>
        <a:bodyPr/>
        <a:lstStyle/>
        <a:p>
          <a:r>
            <a:rPr lang="en-US" i="1"/>
            <a:t>Pazi na rukopis, pojam rečenice i pravopis. </a:t>
          </a:r>
          <a:endParaRPr lang="en-US"/>
        </a:p>
      </dgm:t>
    </dgm:pt>
    <dgm:pt modelId="{20C10A4B-E241-4B3B-845F-2CBF899429B0}" type="parTrans" cxnId="{10757E4C-EB1D-4C28-9133-C970833AE09F}">
      <dgm:prSet/>
      <dgm:spPr/>
      <dgm:t>
        <a:bodyPr/>
        <a:lstStyle/>
        <a:p>
          <a:endParaRPr lang="en-US"/>
        </a:p>
      </dgm:t>
    </dgm:pt>
    <dgm:pt modelId="{8FCB9CD1-8B0C-4722-9776-3336AE34EC1B}" type="sibTrans" cxnId="{10757E4C-EB1D-4C28-9133-C970833AE09F}">
      <dgm:prSet/>
      <dgm:spPr/>
      <dgm:t>
        <a:bodyPr/>
        <a:lstStyle/>
        <a:p>
          <a:endParaRPr lang="en-US"/>
        </a:p>
      </dgm:t>
    </dgm:pt>
    <dgm:pt modelId="{C350DE4E-3D50-43FE-841D-854273871CAB}">
      <dgm:prSet/>
      <dgm:spPr/>
      <dgm:t>
        <a:bodyPr/>
        <a:lstStyle/>
        <a:p>
          <a:r>
            <a:rPr lang="en-US" i="1"/>
            <a:t>Piši uredno kemijskom olovkom. </a:t>
          </a:r>
          <a:endParaRPr lang="en-US"/>
        </a:p>
      </dgm:t>
    </dgm:pt>
    <dgm:pt modelId="{CEA5B8E6-22E4-4E7E-A40E-2F9AE56C94B9}" type="parTrans" cxnId="{9A529E8E-EBE8-47F3-8959-F755DC4AE265}">
      <dgm:prSet/>
      <dgm:spPr/>
      <dgm:t>
        <a:bodyPr/>
        <a:lstStyle/>
        <a:p>
          <a:endParaRPr lang="en-US"/>
        </a:p>
      </dgm:t>
    </dgm:pt>
    <dgm:pt modelId="{056DF813-BEC0-4836-82DE-21B825F126B5}" type="sibTrans" cxnId="{9A529E8E-EBE8-47F3-8959-F755DC4AE265}">
      <dgm:prSet/>
      <dgm:spPr/>
      <dgm:t>
        <a:bodyPr/>
        <a:lstStyle/>
        <a:p>
          <a:endParaRPr lang="en-US"/>
        </a:p>
      </dgm:t>
    </dgm:pt>
    <dgm:pt modelId="{69DA5B60-F37D-4558-A894-BFB522AB533C}">
      <dgm:prSet/>
      <dgm:spPr/>
      <dgm:t>
        <a:bodyPr/>
        <a:lstStyle/>
        <a:p>
          <a:r>
            <a:rPr lang="en-US" i="1"/>
            <a:t>Na kraju bilježnicu fotografiraj i objavi u Teams.</a:t>
          </a:r>
          <a:endParaRPr lang="en-US"/>
        </a:p>
      </dgm:t>
    </dgm:pt>
    <dgm:pt modelId="{4E2ADFB3-08CE-43A0-BC30-8807F7BB1B5F}" type="parTrans" cxnId="{8A956DCF-AD19-488C-830C-C622C400EDA0}">
      <dgm:prSet/>
      <dgm:spPr/>
      <dgm:t>
        <a:bodyPr/>
        <a:lstStyle/>
        <a:p>
          <a:endParaRPr lang="en-US"/>
        </a:p>
      </dgm:t>
    </dgm:pt>
    <dgm:pt modelId="{67EE9D1A-FEDA-4B31-9F7A-AB5492B1C786}" type="sibTrans" cxnId="{8A956DCF-AD19-488C-830C-C622C400EDA0}">
      <dgm:prSet/>
      <dgm:spPr/>
      <dgm:t>
        <a:bodyPr/>
        <a:lstStyle/>
        <a:p>
          <a:endParaRPr lang="en-US"/>
        </a:p>
      </dgm:t>
    </dgm:pt>
    <dgm:pt modelId="{6E527F79-4C6A-41D6-AA87-740FA4A9F663}" type="pres">
      <dgm:prSet presAssocID="{2A5D96B4-327E-4F25-A5D8-7B712BBBDC2C}" presName="linear" presStyleCnt="0">
        <dgm:presLayoutVars>
          <dgm:animLvl val="lvl"/>
          <dgm:resizeHandles val="exact"/>
        </dgm:presLayoutVars>
      </dgm:prSet>
      <dgm:spPr/>
    </dgm:pt>
    <dgm:pt modelId="{AE4A2401-422A-4AAC-BAE9-67B19FB22E9F}" type="pres">
      <dgm:prSet presAssocID="{2B22A192-B9B5-4A92-ACEF-2569FDF4A8D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B168B8D-1362-4EDA-992C-4E2F14D39D59}" type="pres">
      <dgm:prSet presAssocID="{79EF5C5E-F651-4D56-BD7C-4DFCB248CE92}" presName="spacer" presStyleCnt="0"/>
      <dgm:spPr/>
    </dgm:pt>
    <dgm:pt modelId="{500CD3F5-1558-4D3D-93AD-D05041437C09}" type="pres">
      <dgm:prSet presAssocID="{A4CC5E4D-3993-40F1-9BE5-CC357BF2A64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E9282D-E6E9-41FA-9F41-6780E61B5871}" type="pres">
      <dgm:prSet presAssocID="{8FCB9CD1-8B0C-4722-9776-3336AE34EC1B}" presName="spacer" presStyleCnt="0"/>
      <dgm:spPr/>
    </dgm:pt>
    <dgm:pt modelId="{929C5984-D9E2-4416-8ABD-A93F5745F604}" type="pres">
      <dgm:prSet presAssocID="{C350DE4E-3D50-43FE-841D-854273871CA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540A2F0-54F6-4420-9198-A3164207C02F}" type="pres">
      <dgm:prSet presAssocID="{056DF813-BEC0-4836-82DE-21B825F126B5}" presName="spacer" presStyleCnt="0"/>
      <dgm:spPr/>
    </dgm:pt>
    <dgm:pt modelId="{FAC9FF07-0048-4D5D-ACA4-B00DBEC73F52}" type="pres">
      <dgm:prSet presAssocID="{69DA5B60-F37D-4558-A894-BFB522AB533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0B2E634-9DD2-4C47-9755-9D7D9374DA85}" type="presOf" srcId="{A4CC5E4D-3993-40F1-9BE5-CC357BF2A648}" destId="{500CD3F5-1558-4D3D-93AD-D05041437C09}" srcOrd="0" destOrd="0" presId="urn:microsoft.com/office/officeart/2005/8/layout/vList2"/>
    <dgm:cxn modelId="{10757E4C-EB1D-4C28-9133-C970833AE09F}" srcId="{2A5D96B4-327E-4F25-A5D8-7B712BBBDC2C}" destId="{A4CC5E4D-3993-40F1-9BE5-CC357BF2A648}" srcOrd="1" destOrd="0" parTransId="{20C10A4B-E241-4B3B-845F-2CBF899429B0}" sibTransId="{8FCB9CD1-8B0C-4722-9776-3336AE34EC1B}"/>
    <dgm:cxn modelId="{620C0F79-1AE6-4968-804B-3D185B444E27}" type="presOf" srcId="{C350DE4E-3D50-43FE-841D-854273871CAB}" destId="{929C5984-D9E2-4416-8ABD-A93F5745F604}" srcOrd="0" destOrd="0" presId="urn:microsoft.com/office/officeart/2005/8/layout/vList2"/>
    <dgm:cxn modelId="{9A529E8E-EBE8-47F3-8959-F755DC4AE265}" srcId="{2A5D96B4-327E-4F25-A5D8-7B712BBBDC2C}" destId="{C350DE4E-3D50-43FE-841D-854273871CAB}" srcOrd="2" destOrd="0" parTransId="{CEA5B8E6-22E4-4E7E-A40E-2F9AE56C94B9}" sibTransId="{056DF813-BEC0-4836-82DE-21B825F126B5}"/>
    <dgm:cxn modelId="{69A3B1A1-AC2B-4AC0-86B5-019E951E10C1}" type="presOf" srcId="{2B22A192-B9B5-4A92-ACEF-2569FDF4A8DA}" destId="{AE4A2401-422A-4AAC-BAE9-67B19FB22E9F}" srcOrd="0" destOrd="0" presId="urn:microsoft.com/office/officeart/2005/8/layout/vList2"/>
    <dgm:cxn modelId="{815717A9-E58A-42AC-9E55-26D7577182B4}" type="presOf" srcId="{69DA5B60-F37D-4558-A894-BFB522AB533C}" destId="{FAC9FF07-0048-4D5D-ACA4-B00DBEC73F52}" srcOrd="0" destOrd="0" presId="urn:microsoft.com/office/officeart/2005/8/layout/vList2"/>
    <dgm:cxn modelId="{33205FB7-EFA2-4859-8270-86F436384C59}" srcId="{2A5D96B4-327E-4F25-A5D8-7B712BBBDC2C}" destId="{2B22A192-B9B5-4A92-ACEF-2569FDF4A8DA}" srcOrd="0" destOrd="0" parTransId="{A1530A77-318A-447E-BB4D-155D6FB1E63B}" sibTransId="{79EF5C5E-F651-4D56-BD7C-4DFCB248CE92}"/>
    <dgm:cxn modelId="{8A956DCF-AD19-488C-830C-C622C400EDA0}" srcId="{2A5D96B4-327E-4F25-A5D8-7B712BBBDC2C}" destId="{69DA5B60-F37D-4558-A894-BFB522AB533C}" srcOrd="3" destOrd="0" parTransId="{4E2ADFB3-08CE-43A0-BC30-8807F7BB1B5F}" sibTransId="{67EE9D1A-FEDA-4B31-9F7A-AB5492B1C786}"/>
    <dgm:cxn modelId="{C592ACF7-A2BC-43ED-AC24-B9538D754605}" type="presOf" srcId="{2A5D96B4-327E-4F25-A5D8-7B712BBBDC2C}" destId="{6E527F79-4C6A-41D6-AA87-740FA4A9F663}" srcOrd="0" destOrd="0" presId="urn:microsoft.com/office/officeart/2005/8/layout/vList2"/>
    <dgm:cxn modelId="{2EE76734-F247-47D0-8BB2-76633327044D}" type="presParOf" srcId="{6E527F79-4C6A-41D6-AA87-740FA4A9F663}" destId="{AE4A2401-422A-4AAC-BAE9-67B19FB22E9F}" srcOrd="0" destOrd="0" presId="urn:microsoft.com/office/officeart/2005/8/layout/vList2"/>
    <dgm:cxn modelId="{1225AEFE-F7B3-4A67-9ABD-3EDCA6ECF3AF}" type="presParOf" srcId="{6E527F79-4C6A-41D6-AA87-740FA4A9F663}" destId="{FB168B8D-1362-4EDA-992C-4E2F14D39D59}" srcOrd="1" destOrd="0" presId="urn:microsoft.com/office/officeart/2005/8/layout/vList2"/>
    <dgm:cxn modelId="{52CF7787-30AF-49BB-B27F-238326CD49C4}" type="presParOf" srcId="{6E527F79-4C6A-41D6-AA87-740FA4A9F663}" destId="{500CD3F5-1558-4D3D-93AD-D05041437C09}" srcOrd="2" destOrd="0" presId="urn:microsoft.com/office/officeart/2005/8/layout/vList2"/>
    <dgm:cxn modelId="{EC1F5A4D-B361-410B-9D97-1E0CE3071DF2}" type="presParOf" srcId="{6E527F79-4C6A-41D6-AA87-740FA4A9F663}" destId="{15E9282D-E6E9-41FA-9F41-6780E61B5871}" srcOrd="3" destOrd="0" presId="urn:microsoft.com/office/officeart/2005/8/layout/vList2"/>
    <dgm:cxn modelId="{F7BEC98A-7F28-4447-8857-F185D06B3682}" type="presParOf" srcId="{6E527F79-4C6A-41D6-AA87-740FA4A9F663}" destId="{929C5984-D9E2-4416-8ABD-A93F5745F604}" srcOrd="4" destOrd="0" presId="urn:microsoft.com/office/officeart/2005/8/layout/vList2"/>
    <dgm:cxn modelId="{6ED6C920-4505-4522-95CE-D53377F06A64}" type="presParOf" srcId="{6E527F79-4C6A-41D6-AA87-740FA4A9F663}" destId="{0540A2F0-54F6-4420-9198-A3164207C02F}" srcOrd="5" destOrd="0" presId="urn:microsoft.com/office/officeart/2005/8/layout/vList2"/>
    <dgm:cxn modelId="{490E8687-8632-485F-9E36-32BC77EFCD92}" type="presParOf" srcId="{6E527F79-4C6A-41D6-AA87-740FA4A9F663}" destId="{FAC9FF07-0048-4D5D-ACA4-B00DBEC73F5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5D96B4-327E-4F25-A5D8-7B712BBBDC2C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B22A192-B9B5-4A92-ACEF-2569FDF4A8DA}">
      <dgm:prSet/>
      <dgm:spPr/>
      <dgm:t>
        <a:bodyPr/>
        <a:lstStyle/>
        <a:p>
          <a:r>
            <a:rPr lang="hr-HR" dirty="0"/>
            <a:t>1. Navedi obilježja kriminalističkoga romana</a:t>
          </a:r>
          <a:endParaRPr lang="en-US" dirty="0"/>
        </a:p>
      </dgm:t>
    </dgm:pt>
    <dgm:pt modelId="{A1530A77-318A-447E-BB4D-155D6FB1E63B}" type="parTrans" cxnId="{33205FB7-EFA2-4859-8270-86F436384C59}">
      <dgm:prSet/>
      <dgm:spPr/>
      <dgm:t>
        <a:bodyPr/>
        <a:lstStyle/>
        <a:p>
          <a:endParaRPr lang="en-US"/>
        </a:p>
      </dgm:t>
    </dgm:pt>
    <dgm:pt modelId="{79EF5C5E-F651-4D56-BD7C-4DFCB248CE92}" type="sibTrans" cxnId="{33205FB7-EFA2-4859-8270-86F436384C59}">
      <dgm:prSet/>
      <dgm:spPr/>
      <dgm:t>
        <a:bodyPr/>
        <a:lstStyle/>
        <a:p>
          <a:endParaRPr lang="en-US"/>
        </a:p>
      </dgm:t>
    </dgm:pt>
    <dgm:pt modelId="{A4CC5E4D-3993-40F1-9BE5-CC357BF2A648}">
      <dgm:prSet/>
      <dgm:spPr/>
      <dgm:t>
        <a:bodyPr/>
        <a:lstStyle/>
        <a:p>
          <a:r>
            <a:rPr lang="hr-HR" dirty="0"/>
            <a:t>2. Što je kroz fabulu bilo uzbudljivo i zamršeno?</a:t>
          </a:r>
          <a:endParaRPr lang="en-US" dirty="0"/>
        </a:p>
      </dgm:t>
    </dgm:pt>
    <dgm:pt modelId="{20C10A4B-E241-4B3B-845F-2CBF899429B0}" type="parTrans" cxnId="{10757E4C-EB1D-4C28-9133-C970833AE09F}">
      <dgm:prSet/>
      <dgm:spPr/>
      <dgm:t>
        <a:bodyPr/>
        <a:lstStyle/>
        <a:p>
          <a:endParaRPr lang="en-US"/>
        </a:p>
      </dgm:t>
    </dgm:pt>
    <dgm:pt modelId="{8FCB9CD1-8B0C-4722-9776-3336AE34EC1B}" type="sibTrans" cxnId="{10757E4C-EB1D-4C28-9133-C970833AE09F}">
      <dgm:prSet/>
      <dgm:spPr/>
      <dgm:t>
        <a:bodyPr/>
        <a:lstStyle/>
        <a:p>
          <a:endParaRPr lang="en-US"/>
        </a:p>
      </dgm:t>
    </dgm:pt>
    <dgm:pt modelId="{C350DE4E-3D50-43FE-841D-854273871CAB}">
      <dgm:prSet/>
      <dgm:spPr/>
      <dgm:t>
        <a:bodyPr/>
        <a:lstStyle/>
        <a:p>
          <a:r>
            <a:rPr lang="hr-HR" dirty="0"/>
            <a:t>3. Kakav je bio odnos odraslih prema djeci?</a:t>
          </a:r>
          <a:endParaRPr lang="en-US" dirty="0"/>
        </a:p>
      </dgm:t>
    </dgm:pt>
    <dgm:pt modelId="{CEA5B8E6-22E4-4E7E-A40E-2F9AE56C94B9}" type="parTrans" cxnId="{9A529E8E-EBE8-47F3-8959-F755DC4AE265}">
      <dgm:prSet/>
      <dgm:spPr/>
      <dgm:t>
        <a:bodyPr/>
        <a:lstStyle/>
        <a:p>
          <a:endParaRPr lang="en-US"/>
        </a:p>
      </dgm:t>
    </dgm:pt>
    <dgm:pt modelId="{056DF813-BEC0-4836-82DE-21B825F126B5}" type="sibTrans" cxnId="{9A529E8E-EBE8-47F3-8959-F755DC4AE265}">
      <dgm:prSet/>
      <dgm:spPr/>
      <dgm:t>
        <a:bodyPr/>
        <a:lstStyle/>
        <a:p>
          <a:endParaRPr lang="en-US"/>
        </a:p>
      </dgm:t>
    </dgm:pt>
    <dgm:pt modelId="{69DA5B60-F37D-4558-A894-BFB522AB533C}">
      <dgm:prSet/>
      <dgm:spPr/>
      <dgm:t>
        <a:bodyPr/>
        <a:lstStyle/>
        <a:p>
          <a:r>
            <a:rPr lang="hr-HR" dirty="0"/>
            <a:t>4. Objasni sličnost s junacima detektivskih romana.</a:t>
          </a:r>
          <a:endParaRPr lang="en-US" dirty="0"/>
        </a:p>
      </dgm:t>
    </dgm:pt>
    <dgm:pt modelId="{4E2ADFB3-08CE-43A0-BC30-8807F7BB1B5F}" type="parTrans" cxnId="{8A956DCF-AD19-488C-830C-C622C400EDA0}">
      <dgm:prSet/>
      <dgm:spPr/>
      <dgm:t>
        <a:bodyPr/>
        <a:lstStyle/>
        <a:p>
          <a:endParaRPr lang="en-US"/>
        </a:p>
      </dgm:t>
    </dgm:pt>
    <dgm:pt modelId="{67EE9D1A-FEDA-4B31-9F7A-AB5492B1C786}" type="sibTrans" cxnId="{8A956DCF-AD19-488C-830C-C622C400EDA0}">
      <dgm:prSet/>
      <dgm:spPr/>
      <dgm:t>
        <a:bodyPr/>
        <a:lstStyle/>
        <a:p>
          <a:endParaRPr lang="en-US"/>
        </a:p>
      </dgm:t>
    </dgm:pt>
    <dgm:pt modelId="{85A31249-EE96-47DF-AB6D-5054E2AFEA50}" type="pres">
      <dgm:prSet presAssocID="{2A5D96B4-327E-4F25-A5D8-7B712BBBDC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6E22A1-C1FB-429D-9039-45BECD346EBD}" type="pres">
      <dgm:prSet presAssocID="{2B22A192-B9B5-4A92-ACEF-2569FDF4A8DA}" presName="hierRoot1" presStyleCnt="0"/>
      <dgm:spPr/>
    </dgm:pt>
    <dgm:pt modelId="{9D072A81-FB1C-4258-9B2F-C2C130C75108}" type="pres">
      <dgm:prSet presAssocID="{2B22A192-B9B5-4A92-ACEF-2569FDF4A8DA}" presName="composite" presStyleCnt="0"/>
      <dgm:spPr/>
    </dgm:pt>
    <dgm:pt modelId="{DEA7123C-AB92-4B7B-9E0C-09A821AA5256}" type="pres">
      <dgm:prSet presAssocID="{2B22A192-B9B5-4A92-ACEF-2569FDF4A8DA}" presName="background" presStyleLbl="node0" presStyleIdx="0" presStyleCnt="4"/>
      <dgm:spPr/>
    </dgm:pt>
    <dgm:pt modelId="{A7C72497-5759-4146-9208-A17ABE958826}" type="pres">
      <dgm:prSet presAssocID="{2B22A192-B9B5-4A92-ACEF-2569FDF4A8DA}" presName="text" presStyleLbl="fgAcc0" presStyleIdx="0" presStyleCnt="4">
        <dgm:presLayoutVars>
          <dgm:chPref val="3"/>
        </dgm:presLayoutVars>
      </dgm:prSet>
      <dgm:spPr/>
    </dgm:pt>
    <dgm:pt modelId="{8E9C6EF0-2B84-42EC-AD83-91F7F9C38D48}" type="pres">
      <dgm:prSet presAssocID="{2B22A192-B9B5-4A92-ACEF-2569FDF4A8DA}" presName="hierChild2" presStyleCnt="0"/>
      <dgm:spPr/>
    </dgm:pt>
    <dgm:pt modelId="{390715F7-AE1E-402C-B924-A7F1DE6F7FA7}" type="pres">
      <dgm:prSet presAssocID="{A4CC5E4D-3993-40F1-9BE5-CC357BF2A648}" presName="hierRoot1" presStyleCnt="0"/>
      <dgm:spPr/>
    </dgm:pt>
    <dgm:pt modelId="{D0F9C018-A565-42D9-AE42-4EECE99D3EAE}" type="pres">
      <dgm:prSet presAssocID="{A4CC5E4D-3993-40F1-9BE5-CC357BF2A648}" presName="composite" presStyleCnt="0"/>
      <dgm:spPr/>
    </dgm:pt>
    <dgm:pt modelId="{5086E9F8-BBED-44AD-8688-89DE55CBA481}" type="pres">
      <dgm:prSet presAssocID="{A4CC5E4D-3993-40F1-9BE5-CC357BF2A648}" presName="background" presStyleLbl="node0" presStyleIdx="1" presStyleCnt="4"/>
      <dgm:spPr/>
    </dgm:pt>
    <dgm:pt modelId="{385AA89E-AC0D-4CAF-8166-C313D76AA467}" type="pres">
      <dgm:prSet presAssocID="{A4CC5E4D-3993-40F1-9BE5-CC357BF2A648}" presName="text" presStyleLbl="fgAcc0" presStyleIdx="1" presStyleCnt="4">
        <dgm:presLayoutVars>
          <dgm:chPref val="3"/>
        </dgm:presLayoutVars>
      </dgm:prSet>
      <dgm:spPr/>
    </dgm:pt>
    <dgm:pt modelId="{F3B0961B-C91B-4B38-8D35-45203E7EBA7F}" type="pres">
      <dgm:prSet presAssocID="{A4CC5E4D-3993-40F1-9BE5-CC357BF2A648}" presName="hierChild2" presStyleCnt="0"/>
      <dgm:spPr/>
    </dgm:pt>
    <dgm:pt modelId="{55227E9D-3C2F-4A42-AEDB-916C4216E5D9}" type="pres">
      <dgm:prSet presAssocID="{C350DE4E-3D50-43FE-841D-854273871CAB}" presName="hierRoot1" presStyleCnt="0"/>
      <dgm:spPr/>
    </dgm:pt>
    <dgm:pt modelId="{C6DA6C17-51C9-4635-8B2C-12731FD1B086}" type="pres">
      <dgm:prSet presAssocID="{C350DE4E-3D50-43FE-841D-854273871CAB}" presName="composite" presStyleCnt="0"/>
      <dgm:spPr/>
    </dgm:pt>
    <dgm:pt modelId="{C6E6345E-9052-4D69-A117-CE36E75AB7E7}" type="pres">
      <dgm:prSet presAssocID="{C350DE4E-3D50-43FE-841D-854273871CAB}" presName="background" presStyleLbl="node0" presStyleIdx="2" presStyleCnt="4"/>
      <dgm:spPr/>
    </dgm:pt>
    <dgm:pt modelId="{E905CFD6-0DB0-4C56-9D04-D88DEB6D8044}" type="pres">
      <dgm:prSet presAssocID="{C350DE4E-3D50-43FE-841D-854273871CAB}" presName="text" presStyleLbl="fgAcc0" presStyleIdx="2" presStyleCnt="4">
        <dgm:presLayoutVars>
          <dgm:chPref val="3"/>
        </dgm:presLayoutVars>
      </dgm:prSet>
      <dgm:spPr/>
    </dgm:pt>
    <dgm:pt modelId="{C63A66EF-5536-4269-9887-D906A090A64C}" type="pres">
      <dgm:prSet presAssocID="{C350DE4E-3D50-43FE-841D-854273871CAB}" presName="hierChild2" presStyleCnt="0"/>
      <dgm:spPr/>
    </dgm:pt>
    <dgm:pt modelId="{E7F696C4-F985-4032-A023-12B26A85D82C}" type="pres">
      <dgm:prSet presAssocID="{69DA5B60-F37D-4558-A894-BFB522AB533C}" presName="hierRoot1" presStyleCnt="0"/>
      <dgm:spPr/>
    </dgm:pt>
    <dgm:pt modelId="{71A567DA-FD2D-40E3-8ED4-981C5634D6A6}" type="pres">
      <dgm:prSet presAssocID="{69DA5B60-F37D-4558-A894-BFB522AB533C}" presName="composite" presStyleCnt="0"/>
      <dgm:spPr/>
    </dgm:pt>
    <dgm:pt modelId="{F6148CE2-7A97-4706-9604-96188F6FC7DA}" type="pres">
      <dgm:prSet presAssocID="{69DA5B60-F37D-4558-A894-BFB522AB533C}" presName="background" presStyleLbl="node0" presStyleIdx="3" presStyleCnt="4"/>
      <dgm:spPr/>
    </dgm:pt>
    <dgm:pt modelId="{F004098F-A3D9-4CFE-8230-14143FAB724B}" type="pres">
      <dgm:prSet presAssocID="{69DA5B60-F37D-4558-A894-BFB522AB533C}" presName="text" presStyleLbl="fgAcc0" presStyleIdx="3" presStyleCnt="4">
        <dgm:presLayoutVars>
          <dgm:chPref val="3"/>
        </dgm:presLayoutVars>
      </dgm:prSet>
      <dgm:spPr/>
    </dgm:pt>
    <dgm:pt modelId="{D4E128B4-956C-440E-9C9D-6263740DF35C}" type="pres">
      <dgm:prSet presAssocID="{69DA5B60-F37D-4558-A894-BFB522AB533C}" presName="hierChild2" presStyleCnt="0"/>
      <dgm:spPr/>
    </dgm:pt>
  </dgm:ptLst>
  <dgm:cxnLst>
    <dgm:cxn modelId="{604E6B04-D208-4B96-A149-E7BD49D59D81}" type="presOf" srcId="{C350DE4E-3D50-43FE-841D-854273871CAB}" destId="{E905CFD6-0DB0-4C56-9D04-D88DEB6D8044}" srcOrd="0" destOrd="0" presId="urn:microsoft.com/office/officeart/2005/8/layout/hierarchy1"/>
    <dgm:cxn modelId="{10757E4C-EB1D-4C28-9133-C970833AE09F}" srcId="{2A5D96B4-327E-4F25-A5D8-7B712BBBDC2C}" destId="{A4CC5E4D-3993-40F1-9BE5-CC357BF2A648}" srcOrd="1" destOrd="0" parTransId="{20C10A4B-E241-4B3B-845F-2CBF899429B0}" sibTransId="{8FCB9CD1-8B0C-4722-9776-3336AE34EC1B}"/>
    <dgm:cxn modelId="{C66A3E80-C373-438A-AE0C-D010403D8A05}" type="presOf" srcId="{69DA5B60-F37D-4558-A894-BFB522AB533C}" destId="{F004098F-A3D9-4CFE-8230-14143FAB724B}" srcOrd="0" destOrd="0" presId="urn:microsoft.com/office/officeart/2005/8/layout/hierarchy1"/>
    <dgm:cxn modelId="{9A529E8E-EBE8-47F3-8959-F755DC4AE265}" srcId="{2A5D96B4-327E-4F25-A5D8-7B712BBBDC2C}" destId="{C350DE4E-3D50-43FE-841D-854273871CAB}" srcOrd="2" destOrd="0" parTransId="{CEA5B8E6-22E4-4E7E-A40E-2F9AE56C94B9}" sibTransId="{056DF813-BEC0-4836-82DE-21B825F126B5}"/>
    <dgm:cxn modelId="{6D0246AE-6DE5-4499-B4C1-2B9936852E10}" type="presOf" srcId="{A4CC5E4D-3993-40F1-9BE5-CC357BF2A648}" destId="{385AA89E-AC0D-4CAF-8166-C313D76AA467}" srcOrd="0" destOrd="0" presId="urn:microsoft.com/office/officeart/2005/8/layout/hierarchy1"/>
    <dgm:cxn modelId="{33205FB7-EFA2-4859-8270-86F436384C59}" srcId="{2A5D96B4-327E-4F25-A5D8-7B712BBBDC2C}" destId="{2B22A192-B9B5-4A92-ACEF-2569FDF4A8DA}" srcOrd="0" destOrd="0" parTransId="{A1530A77-318A-447E-BB4D-155D6FB1E63B}" sibTransId="{79EF5C5E-F651-4D56-BD7C-4DFCB248CE92}"/>
    <dgm:cxn modelId="{8A956DCF-AD19-488C-830C-C622C400EDA0}" srcId="{2A5D96B4-327E-4F25-A5D8-7B712BBBDC2C}" destId="{69DA5B60-F37D-4558-A894-BFB522AB533C}" srcOrd="3" destOrd="0" parTransId="{4E2ADFB3-08CE-43A0-BC30-8807F7BB1B5F}" sibTransId="{67EE9D1A-FEDA-4B31-9F7A-AB5492B1C786}"/>
    <dgm:cxn modelId="{B6ACA0F2-C2ED-4068-AA3C-5F6EF97E845C}" type="presOf" srcId="{2B22A192-B9B5-4A92-ACEF-2569FDF4A8DA}" destId="{A7C72497-5759-4146-9208-A17ABE958826}" srcOrd="0" destOrd="0" presId="urn:microsoft.com/office/officeart/2005/8/layout/hierarchy1"/>
    <dgm:cxn modelId="{BEB208F5-C1CF-404A-ADBB-BC3389F4EDFB}" type="presOf" srcId="{2A5D96B4-327E-4F25-A5D8-7B712BBBDC2C}" destId="{85A31249-EE96-47DF-AB6D-5054E2AFEA50}" srcOrd="0" destOrd="0" presId="urn:microsoft.com/office/officeart/2005/8/layout/hierarchy1"/>
    <dgm:cxn modelId="{92577E25-1236-4B91-915B-E4F70E302E57}" type="presParOf" srcId="{85A31249-EE96-47DF-AB6D-5054E2AFEA50}" destId="{5B6E22A1-C1FB-429D-9039-45BECD346EBD}" srcOrd="0" destOrd="0" presId="urn:microsoft.com/office/officeart/2005/8/layout/hierarchy1"/>
    <dgm:cxn modelId="{20B822EC-E310-43F3-975D-2FCCED9E898C}" type="presParOf" srcId="{5B6E22A1-C1FB-429D-9039-45BECD346EBD}" destId="{9D072A81-FB1C-4258-9B2F-C2C130C75108}" srcOrd="0" destOrd="0" presId="urn:microsoft.com/office/officeart/2005/8/layout/hierarchy1"/>
    <dgm:cxn modelId="{EF8F8BF9-9D94-4EB3-A430-C8B101768B32}" type="presParOf" srcId="{9D072A81-FB1C-4258-9B2F-C2C130C75108}" destId="{DEA7123C-AB92-4B7B-9E0C-09A821AA5256}" srcOrd="0" destOrd="0" presId="urn:microsoft.com/office/officeart/2005/8/layout/hierarchy1"/>
    <dgm:cxn modelId="{5163D077-75DB-44FF-99E3-8152E2E6AE0F}" type="presParOf" srcId="{9D072A81-FB1C-4258-9B2F-C2C130C75108}" destId="{A7C72497-5759-4146-9208-A17ABE958826}" srcOrd="1" destOrd="0" presId="urn:microsoft.com/office/officeart/2005/8/layout/hierarchy1"/>
    <dgm:cxn modelId="{17B37177-A4CE-4CB0-8FDF-D047EF963281}" type="presParOf" srcId="{5B6E22A1-C1FB-429D-9039-45BECD346EBD}" destId="{8E9C6EF0-2B84-42EC-AD83-91F7F9C38D48}" srcOrd="1" destOrd="0" presId="urn:microsoft.com/office/officeart/2005/8/layout/hierarchy1"/>
    <dgm:cxn modelId="{890EC999-642B-42CA-A508-2CB257C32CD4}" type="presParOf" srcId="{85A31249-EE96-47DF-AB6D-5054E2AFEA50}" destId="{390715F7-AE1E-402C-B924-A7F1DE6F7FA7}" srcOrd="1" destOrd="0" presId="urn:microsoft.com/office/officeart/2005/8/layout/hierarchy1"/>
    <dgm:cxn modelId="{5FD495A8-CBD0-4ED4-871F-1F0A3D97D508}" type="presParOf" srcId="{390715F7-AE1E-402C-B924-A7F1DE6F7FA7}" destId="{D0F9C018-A565-42D9-AE42-4EECE99D3EAE}" srcOrd="0" destOrd="0" presId="urn:microsoft.com/office/officeart/2005/8/layout/hierarchy1"/>
    <dgm:cxn modelId="{0B3B5E4E-052B-4880-A355-5B731016CC15}" type="presParOf" srcId="{D0F9C018-A565-42D9-AE42-4EECE99D3EAE}" destId="{5086E9F8-BBED-44AD-8688-89DE55CBA481}" srcOrd="0" destOrd="0" presId="urn:microsoft.com/office/officeart/2005/8/layout/hierarchy1"/>
    <dgm:cxn modelId="{E0239878-15E6-49A6-A481-5A22F3516FB9}" type="presParOf" srcId="{D0F9C018-A565-42D9-AE42-4EECE99D3EAE}" destId="{385AA89E-AC0D-4CAF-8166-C313D76AA467}" srcOrd="1" destOrd="0" presId="urn:microsoft.com/office/officeart/2005/8/layout/hierarchy1"/>
    <dgm:cxn modelId="{26580004-4A20-4A86-B9F5-3E19AC727989}" type="presParOf" srcId="{390715F7-AE1E-402C-B924-A7F1DE6F7FA7}" destId="{F3B0961B-C91B-4B38-8D35-45203E7EBA7F}" srcOrd="1" destOrd="0" presId="urn:microsoft.com/office/officeart/2005/8/layout/hierarchy1"/>
    <dgm:cxn modelId="{5E818737-EFC6-4515-9598-F28ED205F1F4}" type="presParOf" srcId="{85A31249-EE96-47DF-AB6D-5054E2AFEA50}" destId="{55227E9D-3C2F-4A42-AEDB-916C4216E5D9}" srcOrd="2" destOrd="0" presId="urn:microsoft.com/office/officeart/2005/8/layout/hierarchy1"/>
    <dgm:cxn modelId="{2BCF2293-D43D-4147-B092-90EE62D3C5DF}" type="presParOf" srcId="{55227E9D-3C2F-4A42-AEDB-916C4216E5D9}" destId="{C6DA6C17-51C9-4635-8B2C-12731FD1B086}" srcOrd="0" destOrd="0" presId="urn:microsoft.com/office/officeart/2005/8/layout/hierarchy1"/>
    <dgm:cxn modelId="{68F34623-3135-4B9D-9524-05686A8A4E0C}" type="presParOf" srcId="{C6DA6C17-51C9-4635-8B2C-12731FD1B086}" destId="{C6E6345E-9052-4D69-A117-CE36E75AB7E7}" srcOrd="0" destOrd="0" presId="urn:microsoft.com/office/officeart/2005/8/layout/hierarchy1"/>
    <dgm:cxn modelId="{B4A6E8D2-6468-4377-9011-CC228D5AB6F9}" type="presParOf" srcId="{C6DA6C17-51C9-4635-8B2C-12731FD1B086}" destId="{E905CFD6-0DB0-4C56-9D04-D88DEB6D8044}" srcOrd="1" destOrd="0" presId="urn:microsoft.com/office/officeart/2005/8/layout/hierarchy1"/>
    <dgm:cxn modelId="{14C9B55B-54A1-4C3C-A1DC-F8B8CF8EA0E1}" type="presParOf" srcId="{55227E9D-3C2F-4A42-AEDB-916C4216E5D9}" destId="{C63A66EF-5536-4269-9887-D906A090A64C}" srcOrd="1" destOrd="0" presId="urn:microsoft.com/office/officeart/2005/8/layout/hierarchy1"/>
    <dgm:cxn modelId="{3BB910FE-FFD8-4BE0-847E-58618FFD7155}" type="presParOf" srcId="{85A31249-EE96-47DF-AB6D-5054E2AFEA50}" destId="{E7F696C4-F985-4032-A023-12B26A85D82C}" srcOrd="3" destOrd="0" presId="urn:microsoft.com/office/officeart/2005/8/layout/hierarchy1"/>
    <dgm:cxn modelId="{F23C8637-2E40-425F-8279-E54D4DAB4D68}" type="presParOf" srcId="{E7F696C4-F985-4032-A023-12B26A85D82C}" destId="{71A567DA-FD2D-40E3-8ED4-981C5634D6A6}" srcOrd="0" destOrd="0" presId="urn:microsoft.com/office/officeart/2005/8/layout/hierarchy1"/>
    <dgm:cxn modelId="{281CB948-1389-45B3-8CB9-77C60FBEDCBF}" type="presParOf" srcId="{71A567DA-FD2D-40E3-8ED4-981C5634D6A6}" destId="{F6148CE2-7A97-4706-9604-96188F6FC7DA}" srcOrd="0" destOrd="0" presId="urn:microsoft.com/office/officeart/2005/8/layout/hierarchy1"/>
    <dgm:cxn modelId="{69A671AF-31BC-4567-A132-5139285175FE}" type="presParOf" srcId="{71A567DA-FD2D-40E3-8ED4-981C5634D6A6}" destId="{F004098F-A3D9-4CFE-8230-14143FAB724B}" srcOrd="1" destOrd="0" presId="urn:microsoft.com/office/officeart/2005/8/layout/hierarchy1"/>
    <dgm:cxn modelId="{8602CFE3-810F-40D1-8CB5-A2954A30CBC5}" type="presParOf" srcId="{E7F696C4-F985-4032-A023-12B26A85D82C}" destId="{D4E128B4-956C-440E-9C9D-6263740DF3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A2401-422A-4AAC-BAE9-67B19FB22E9F}">
      <dsp:nvSpPr>
        <dsp:cNvPr id="0" name=""/>
        <dsp:cNvSpPr/>
      </dsp:nvSpPr>
      <dsp:spPr>
        <a:xfrm>
          <a:off x="0" y="39460"/>
          <a:ext cx="10820400" cy="7915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i="1" kern="1200"/>
            <a:t>Sve zadatke riješi u bilježnici. </a:t>
          </a:r>
          <a:endParaRPr lang="en-US" sz="3300" kern="1200"/>
        </a:p>
      </dsp:txBody>
      <dsp:txXfrm>
        <a:off x="38638" y="78098"/>
        <a:ext cx="10743124" cy="714229"/>
      </dsp:txXfrm>
    </dsp:sp>
    <dsp:sp modelId="{500CD3F5-1558-4D3D-93AD-D05041437C09}">
      <dsp:nvSpPr>
        <dsp:cNvPr id="0" name=""/>
        <dsp:cNvSpPr/>
      </dsp:nvSpPr>
      <dsp:spPr>
        <a:xfrm>
          <a:off x="0" y="926006"/>
          <a:ext cx="10820400" cy="7915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i="1" kern="1200"/>
            <a:t>Pazi na rukopis, pojam rečenice i pravopis. </a:t>
          </a:r>
          <a:endParaRPr lang="en-US" sz="3300" kern="1200"/>
        </a:p>
      </dsp:txBody>
      <dsp:txXfrm>
        <a:off x="38638" y="964644"/>
        <a:ext cx="10743124" cy="714229"/>
      </dsp:txXfrm>
    </dsp:sp>
    <dsp:sp modelId="{929C5984-D9E2-4416-8ABD-A93F5745F604}">
      <dsp:nvSpPr>
        <dsp:cNvPr id="0" name=""/>
        <dsp:cNvSpPr/>
      </dsp:nvSpPr>
      <dsp:spPr>
        <a:xfrm>
          <a:off x="0" y="1812551"/>
          <a:ext cx="10820400" cy="7915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i="1" kern="1200"/>
            <a:t>Piši uredno kemijskom olovkom. </a:t>
          </a:r>
          <a:endParaRPr lang="en-US" sz="3300" kern="1200"/>
        </a:p>
      </dsp:txBody>
      <dsp:txXfrm>
        <a:off x="38638" y="1851189"/>
        <a:ext cx="10743124" cy="714229"/>
      </dsp:txXfrm>
    </dsp:sp>
    <dsp:sp modelId="{FAC9FF07-0048-4D5D-ACA4-B00DBEC73F52}">
      <dsp:nvSpPr>
        <dsp:cNvPr id="0" name=""/>
        <dsp:cNvSpPr/>
      </dsp:nvSpPr>
      <dsp:spPr>
        <a:xfrm>
          <a:off x="0" y="2699096"/>
          <a:ext cx="10820400" cy="7915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i="1" kern="1200"/>
            <a:t>Na kraju bilježnicu fotografiraj i objavi u Teams.</a:t>
          </a:r>
          <a:endParaRPr lang="en-US" sz="3300" kern="1200"/>
        </a:p>
      </dsp:txBody>
      <dsp:txXfrm>
        <a:off x="38638" y="2737734"/>
        <a:ext cx="10743124" cy="714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7123C-AB92-4B7B-9E0C-09A821AA5256}">
      <dsp:nvSpPr>
        <dsp:cNvPr id="0" name=""/>
        <dsp:cNvSpPr/>
      </dsp:nvSpPr>
      <dsp:spPr>
        <a:xfrm>
          <a:off x="3170" y="926941"/>
          <a:ext cx="2263407" cy="143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C72497-5759-4146-9208-A17ABE958826}">
      <dsp:nvSpPr>
        <dsp:cNvPr id="0" name=""/>
        <dsp:cNvSpPr/>
      </dsp:nvSpPr>
      <dsp:spPr>
        <a:xfrm>
          <a:off x="254659" y="1165856"/>
          <a:ext cx="2263407" cy="143726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1. Navedi obilježja kriminalističkoga romana</a:t>
          </a:r>
          <a:endParaRPr lang="en-US" sz="1800" kern="1200" dirty="0"/>
        </a:p>
      </dsp:txBody>
      <dsp:txXfrm>
        <a:off x="296755" y="1207952"/>
        <a:ext cx="2179215" cy="1353072"/>
      </dsp:txXfrm>
    </dsp:sp>
    <dsp:sp modelId="{5086E9F8-BBED-44AD-8688-89DE55CBA481}">
      <dsp:nvSpPr>
        <dsp:cNvPr id="0" name=""/>
        <dsp:cNvSpPr/>
      </dsp:nvSpPr>
      <dsp:spPr>
        <a:xfrm>
          <a:off x="2769557" y="926941"/>
          <a:ext cx="2263407" cy="143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5AA89E-AC0D-4CAF-8166-C313D76AA467}">
      <dsp:nvSpPr>
        <dsp:cNvPr id="0" name=""/>
        <dsp:cNvSpPr/>
      </dsp:nvSpPr>
      <dsp:spPr>
        <a:xfrm>
          <a:off x="3021047" y="1165856"/>
          <a:ext cx="2263407" cy="143726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2. Što je kroz fabulu bilo uzbudljivo i zamršeno?</a:t>
          </a:r>
          <a:endParaRPr lang="en-US" sz="1800" kern="1200" dirty="0"/>
        </a:p>
      </dsp:txBody>
      <dsp:txXfrm>
        <a:off x="3063143" y="1207952"/>
        <a:ext cx="2179215" cy="1353072"/>
      </dsp:txXfrm>
    </dsp:sp>
    <dsp:sp modelId="{C6E6345E-9052-4D69-A117-CE36E75AB7E7}">
      <dsp:nvSpPr>
        <dsp:cNvPr id="0" name=""/>
        <dsp:cNvSpPr/>
      </dsp:nvSpPr>
      <dsp:spPr>
        <a:xfrm>
          <a:off x="5535944" y="926941"/>
          <a:ext cx="2263407" cy="143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05CFD6-0DB0-4C56-9D04-D88DEB6D8044}">
      <dsp:nvSpPr>
        <dsp:cNvPr id="0" name=""/>
        <dsp:cNvSpPr/>
      </dsp:nvSpPr>
      <dsp:spPr>
        <a:xfrm>
          <a:off x="5787434" y="1165856"/>
          <a:ext cx="2263407" cy="143726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3. Kakav je bio odnos odraslih prema djeci?</a:t>
          </a:r>
          <a:endParaRPr lang="en-US" sz="1800" kern="1200" dirty="0"/>
        </a:p>
      </dsp:txBody>
      <dsp:txXfrm>
        <a:off x="5829530" y="1207952"/>
        <a:ext cx="2179215" cy="1353072"/>
      </dsp:txXfrm>
    </dsp:sp>
    <dsp:sp modelId="{F6148CE2-7A97-4706-9604-96188F6FC7DA}">
      <dsp:nvSpPr>
        <dsp:cNvPr id="0" name=""/>
        <dsp:cNvSpPr/>
      </dsp:nvSpPr>
      <dsp:spPr>
        <a:xfrm>
          <a:off x="8302332" y="926941"/>
          <a:ext cx="2263407" cy="143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04098F-A3D9-4CFE-8230-14143FAB724B}">
      <dsp:nvSpPr>
        <dsp:cNvPr id="0" name=""/>
        <dsp:cNvSpPr/>
      </dsp:nvSpPr>
      <dsp:spPr>
        <a:xfrm>
          <a:off x="8553822" y="1165856"/>
          <a:ext cx="2263407" cy="143726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4. Objasni sličnost s junacima detektivskih romana.</a:t>
          </a:r>
          <a:endParaRPr lang="en-US" sz="1800" kern="1200" dirty="0"/>
        </a:p>
      </dsp:txBody>
      <dsp:txXfrm>
        <a:off x="8595918" y="1207952"/>
        <a:ext cx="2179215" cy="1353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C1CE68B-FFEA-4EF3-82BF-658563B45ADA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DDE1D89-0FC9-4C49-A7EF-21D3F2B755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9019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68B-FFEA-4EF3-82BF-658563B45ADA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1D89-0FC9-4C49-A7EF-21D3F2B755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6327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1CE68B-FFEA-4EF3-82BF-658563B45ADA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DDE1D89-0FC9-4C49-A7EF-21D3F2B755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5196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1CE68B-FFEA-4EF3-82BF-658563B45ADA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DDE1D89-0FC9-4C49-A7EF-21D3F2B7557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527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1CE68B-FFEA-4EF3-82BF-658563B45ADA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DDE1D89-0FC9-4C49-A7EF-21D3F2B755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64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68B-FFEA-4EF3-82BF-658563B45ADA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1D89-0FC9-4C49-A7EF-21D3F2B755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3106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68B-FFEA-4EF3-82BF-658563B45ADA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1D89-0FC9-4C49-A7EF-21D3F2B755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8608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68B-FFEA-4EF3-82BF-658563B45ADA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1D89-0FC9-4C49-A7EF-21D3F2B755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93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1CE68B-FFEA-4EF3-82BF-658563B45ADA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DDE1D89-0FC9-4C49-A7EF-21D3F2B755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563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68B-FFEA-4EF3-82BF-658563B45ADA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1D89-0FC9-4C49-A7EF-21D3F2B755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9266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1CE68B-FFEA-4EF3-82BF-658563B45ADA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DDE1D89-0FC9-4C49-A7EF-21D3F2B755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8887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68B-FFEA-4EF3-82BF-658563B45ADA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1D89-0FC9-4C49-A7EF-21D3F2B755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2825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68B-FFEA-4EF3-82BF-658563B45ADA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1D89-0FC9-4C49-A7EF-21D3F2B755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3280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68B-FFEA-4EF3-82BF-658563B45ADA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1D89-0FC9-4C49-A7EF-21D3F2B755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509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68B-FFEA-4EF3-82BF-658563B45ADA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1D89-0FC9-4C49-A7EF-21D3F2B755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4892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68B-FFEA-4EF3-82BF-658563B45ADA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1D89-0FC9-4C49-A7EF-21D3F2B755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329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68B-FFEA-4EF3-82BF-658563B45ADA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1D89-0FC9-4C49-A7EF-21D3F2B755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354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CE68B-FFEA-4EF3-82BF-658563B45ADA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E1D89-0FC9-4C49-A7EF-21D3F2B755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7934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8AE13A-521B-4B3D-8B65-F4D05EA84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6560" y="1807105"/>
            <a:ext cx="6132990" cy="1825096"/>
          </a:xfrm>
        </p:spPr>
        <p:txBody>
          <a:bodyPr>
            <a:normAutofit/>
          </a:bodyPr>
          <a:lstStyle/>
          <a:p>
            <a:r>
              <a:rPr lang="hr-HR" b="1" dirty="0" err="1"/>
              <a:t>trojicA</a:t>
            </a:r>
            <a:r>
              <a:rPr lang="hr-HR" b="1" dirty="0"/>
              <a:t> U TRNJU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E203868-4E14-4DEF-9FB8-7AAE3F632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6560" y="3803651"/>
            <a:ext cx="6132990" cy="685800"/>
          </a:xfrm>
        </p:spPr>
        <p:txBody>
          <a:bodyPr>
            <a:normAutofit/>
          </a:bodyPr>
          <a:lstStyle/>
          <a:p>
            <a:r>
              <a:rPr lang="hr-HR" b="1" dirty="0"/>
              <a:t>PAVAO PAVLIČIĆ</a:t>
            </a:r>
          </a:p>
        </p:txBody>
      </p:sp>
      <p:pic>
        <p:nvPicPr>
          <p:cNvPr id="5" name="Slika 4" descr="Slika na kojoj se prikazuje tekst, crtež&#10;&#10;Opis je automatski generiran">
            <a:extLst>
              <a:ext uri="{FF2B5EF4-FFF2-40B4-BE49-F238E27FC236}">
                <a16:creationId xmlns:a16="http://schemas.microsoft.com/office/drawing/2014/main" id="{31CE7B1F-E401-4ED0-AF8F-CF53FA596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5" b="1"/>
          <a:stretch/>
        </p:blipFill>
        <p:spPr>
          <a:xfrm>
            <a:off x="1333500" y="348156"/>
            <a:ext cx="3276600" cy="5199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468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40FA09-E2CC-4FBA-B7A2-7DE3D4BF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LIKOVI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48F17BA-448B-4F13-A0B3-2236C672F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8708" y="1787123"/>
            <a:ext cx="3451582" cy="682765"/>
          </a:xfrm>
        </p:spPr>
        <p:txBody>
          <a:bodyPr/>
          <a:lstStyle/>
          <a:p>
            <a:r>
              <a:rPr lang="hr-HR" dirty="0"/>
              <a:t>HRVOJE</a:t>
            </a:r>
          </a:p>
        </p:txBody>
      </p:sp>
      <p:sp>
        <p:nvSpPr>
          <p:cNvPr id="9" name="Rezervirano mjesto teksta 8">
            <a:extLst>
              <a:ext uri="{FF2B5EF4-FFF2-40B4-BE49-F238E27FC236}">
                <a16:creationId xmlns:a16="http://schemas.microsoft.com/office/drawing/2014/main" id="{071D743D-185D-461D-8005-064CBC3833B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88618" y="2769704"/>
            <a:ext cx="3451582" cy="3448981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živi s  mamom i tatom u stambenoj zgradi</a:t>
            </a:r>
          </a:p>
          <a:p>
            <a:pPr marL="285750" indent="-285750">
              <a:buFontTx/>
              <a:buChar char="-"/>
            </a:pPr>
            <a:r>
              <a:rPr lang="hr-HR" dirty="0"/>
              <a:t>nosi naočale</a:t>
            </a:r>
          </a:p>
          <a:p>
            <a:pPr marL="285750" indent="-285750">
              <a:buFontTx/>
              <a:buChar char="-"/>
            </a:pPr>
            <a:r>
              <a:rPr lang="hr-HR" dirty="0"/>
              <a:t>s tatom ima prijateljske odnose (tatu zove Rista), tata je učitelj</a:t>
            </a:r>
          </a:p>
          <a:p>
            <a:pPr marL="285750" indent="-285750">
              <a:buFontTx/>
              <a:buChar char="-"/>
            </a:pPr>
            <a:r>
              <a:rPr lang="hr-HR" dirty="0"/>
              <a:t>voli odlaziti u Trnje</a:t>
            </a:r>
          </a:p>
          <a:p>
            <a:pPr marL="285750" indent="-285750">
              <a:buFontTx/>
              <a:buChar char="-"/>
            </a:pPr>
            <a:r>
              <a:rPr lang="hr-HR" dirty="0"/>
              <a:t>Zaljubljen u </a:t>
            </a:r>
            <a:r>
              <a:rPr lang="hr-HR" dirty="0" err="1"/>
              <a:t>Bibu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plemenit (brine se o </a:t>
            </a:r>
            <a:r>
              <a:rPr lang="hr-HR" dirty="0" err="1"/>
              <a:t>Solariću</a:t>
            </a:r>
            <a:r>
              <a:rPr lang="hr-HR" dirty="0"/>
              <a:t>)</a:t>
            </a:r>
          </a:p>
          <a:p>
            <a:pPr marL="285750" indent="-285750">
              <a:buFontTx/>
              <a:buChar char="-"/>
            </a:pPr>
            <a:r>
              <a:rPr lang="hr-HR" dirty="0"/>
              <a:t>inteligentan, snalažljiv, hrabar, uporan</a:t>
            </a:r>
          </a:p>
          <a:p>
            <a:pPr marL="285750" indent="-285750">
              <a:buFontTx/>
              <a:buChar char="-"/>
            </a:pPr>
            <a:r>
              <a:rPr lang="hr-HR" dirty="0"/>
              <a:t>podsjeća na inspektora </a:t>
            </a:r>
            <a:r>
              <a:rPr lang="hr-HR" dirty="0" err="1"/>
              <a:t>Maigreta</a:t>
            </a:r>
            <a:r>
              <a:rPr lang="hr-HR" dirty="0"/>
              <a:t> iz kriminalističkih romana G. </a:t>
            </a:r>
            <a:r>
              <a:rPr lang="hr-HR" dirty="0" err="1"/>
              <a:t>Simenona</a:t>
            </a: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8343D782-AB96-45EF-8300-7C793B566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5700" y="2206960"/>
            <a:ext cx="3448935" cy="682765"/>
          </a:xfrm>
        </p:spPr>
        <p:txBody>
          <a:bodyPr/>
          <a:lstStyle/>
          <a:p>
            <a:r>
              <a:rPr lang="hr-HR" dirty="0"/>
              <a:t>BRACO</a:t>
            </a:r>
          </a:p>
        </p:txBody>
      </p:sp>
      <p:sp>
        <p:nvSpPr>
          <p:cNvPr id="10" name="Rezervirano mjesto teksta 9">
            <a:extLst>
              <a:ext uri="{FF2B5EF4-FFF2-40B4-BE49-F238E27FC236}">
                <a16:creationId xmlns:a16="http://schemas.microsoft.com/office/drawing/2014/main" id="{666B17CB-72B9-4DCF-9648-39D9D8CD7D5D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374264" y="3118041"/>
            <a:ext cx="3448935" cy="342789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Živi s majkom i sestrom u istoj zgradi kao i Hrvoje</a:t>
            </a:r>
          </a:p>
          <a:p>
            <a:pPr marL="285750" indent="-285750">
              <a:buFontTx/>
              <a:buChar char="-"/>
            </a:pPr>
            <a:r>
              <a:rPr lang="hr-HR" dirty="0"/>
              <a:t>Nerado spominje oca (razvod)</a:t>
            </a:r>
          </a:p>
          <a:p>
            <a:pPr marL="285750" indent="-285750">
              <a:buFontTx/>
              <a:buChar char="-"/>
            </a:pPr>
            <a:r>
              <a:rPr lang="hr-HR" dirty="0"/>
              <a:t>Dobar prijatelj, inteligentan, vođa</a:t>
            </a:r>
          </a:p>
          <a:p>
            <a:pPr marL="285750" indent="-285750">
              <a:buFontTx/>
              <a:buChar char="-"/>
            </a:pPr>
            <a:r>
              <a:rPr lang="hr-HR" dirty="0"/>
              <a:t>Ima kukasti nos</a:t>
            </a:r>
          </a:p>
          <a:p>
            <a:pPr marL="285750" indent="-285750">
              <a:buFontTx/>
              <a:buChar char="-"/>
            </a:pPr>
            <a:r>
              <a:rPr lang="hr-HR" dirty="0"/>
              <a:t>Prema Tutu se odnosi kao stariji brat</a:t>
            </a:r>
          </a:p>
          <a:p>
            <a:pPr marL="285750" indent="-285750">
              <a:buFontTx/>
              <a:buChar char="-"/>
            </a:pPr>
            <a:r>
              <a:rPr lang="hr-HR" dirty="0"/>
              <a:t>On i </a:t>
            </a:r>
            <a:r>
              <a:rPr lang="hr-HR" dirty="0" err="1"/>
              <a:t>Tut</a:t>
            </a:r>
            <a:r>
              <a:rPr lang="hr-HR" dirty="0"/>
              <a:t> podsjećaju na </a:t>
            </a:r>
            <a:r>
              <a:rPr lang="hr-HR" dirty="0" err="1"/>
              <a:t>dektetiva</a:t>
            </a:r>
            <a:r>
              <a:rPr lang="hr-HR" dirty="0"/>
              <a:t> Sherlocka Holmesa i pomoćnika Watsona (iz romana A. </a:t>
            </a:r>
            <a:r>
              <a:rPr lang="hr-HR" dirty="0" err="1"/>
              <a:t>Conana</a:t>
            </a:r>
            <a:r>
              <a:rPr lang="hr-HR" dirty="0"/>
              <a:t> Doylea)</a:t>
            </a:r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D044E7E4-DE75-4D69-9D78-59D1311CC6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6822" y="2469888"/>
            <a:ext cx="3456469" cy="682765"/>
          </a:xfrm>
        </p:spPr>
        <p:txBody>
          <a:bodyPr/>
          <a:lstStyle/>
          <a:p>
            <a:r>
              <a:rPr lang="hr-HR" dirty="0"/>
              <a:t>TUT</a:t>
            </a:r>
          </a:p>
        </p:txBody>
      </p:sp>
      <p:sp>
        <p:nvSpPr>
          <p:cNvPr id="11" name="Rezervirano mjesto teksta 10">
            <a:extLst>
              <a:ext uri="{FF2B5EF4-FFF2-40B4-BE49-F238E27FC236}">
                <a16:creationId xmlns:a16="http://schemas.microsoft.com/office/drawing/2014/main" id="{33D9C181-0F66-4A82-9325-AAB366AF981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049731" y="3429001"/>
            <a:ext cx="3452445" cy="278968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hr-HR" dirty="0"/>
              <a:t>Najmlađi od trojice i najbrbljaviji</a:t>
            </a:r>
          </a:p>
          <a:p>
            <a:pPr marL="285750" indent="-285750">
              <a:buFontTx/>
              <a:buChar char="-"/>
            </a:pPr>
            <a:r>
              <a:rPr lang="hr-HR" dirty="0"/>
              <a:t>Opsjednut je treniranjem</a:t>
            </a:r>
          </a:p>
          <a:p>
            <a:pPr marL="285750" indent="-285750">
              <a:buFontTx/>
              <a:buChar char="-"/>
            </a:pPr>
            <a:r>
              <a:rPr lang="hr-HR" dirty="0"/>
              <a:t>Dobar prijatelj, slijedi Bracu – iako se boji</a:t>
            </a:r>
          </a:p>
          <a:p>
            <a:pPr marL="285750" indent="-285750">
              <a:buFontTx/>
              <a:buChar char="-"/>
            </a:pPr>
            <a:r>
              <a:rPr lang="hr-HR" dirty="0"/>
              <a:t>Radoznao, stalno nešto zapitkuje</a:t>
            </a:r>
          </a:p>
          <a:p>
            <a:pPr marL="285750" indent="-285750">
              <a:buFontTx/>
              <a:buChar char="-"/>
            </a:pPr>
            <a:r>
              <a:rPr lang="hr-HR" dirty="0"/>
              <a:t>Braco ga zove od milja </a:t>
            </a:r>
            <a:r>
              <a:rPr lang="hr-HR" dirty="0" err="1"/>
              <a:t>Bebac</a:t>
            </a:r>
            <a:endParaRPr lang="hr-HR" dirty="0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75DE0F18-AF08-4405-9D8E-0F0E2A67F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81" y="347181"/>
            <a:ext cx="3210947" cy="19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37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>
            <a:extLst>
              <a:ext uri="{FF2B5EF4-FFF2-40B4-BE49-F238E27FC236}">
                <a16:creationId xmlns:a16="http://schemas.microsoft.com/office/drawing/2014/main" id="{D82266A6-4622-4D96-9FE2-A1F755D2B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15" name="Rezervirano mjesto sadržaja 14">
            <a:extLst>
              <a:ext uri="{FF2B5EF4-FFF2-40B4-BE49-F238E27FC236}">
                <a16:creationId xmlns:a16="http://schemas.microsoft.com/office/drawing/2014/main" id="{B4182B3F-577F-43DE-A328-2429CE8E2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Nakon što pregledate prezentaciju napišite sastavak o djelu prema smjernicama:</a:t>
            </a:r>
          </a:p>
          <a:p>
            <a:pPr lvl="1"/>
            <a:r>
              <a:rPr lang="hr-HR" dirty="0"/>
              <a:t>sastavak napišite u trodijelnoj strukturi,</a:t>
            </a:r>
          </a:p>
          <a:p>
            <a:pPr lvl="1"/>
            <a:r>
              <a:rPr lang="hr-HR" dirty="0"/>
              <a:t>pazi na pravopis i pojam rečenice,</a:t>
            </a:r>
          </a:p>
          <a:p>
            <a:pPr lvl="1"/>
            <a:r>
              <a:rPr lang="hr-HR" dirty="0"/>
              <a:t>sastavak treba imati podatke iz prezentacije.</a:t>
            </a:r>
          </a:p>
        </p:txBody>
      </p:sp>
    </p:spTree>
    <p:extLst>
      <p:ext uri="{BB962C8B-B14F-4D97-AF65-F5344CB8AC3E}">
        <p14:creationId xmlns:p14="http://schemas.microsoft.com/office/powerpoint/2010/main" val="2380050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3128B6-EA52-4096-8A94-C3EA749C0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i 3. sat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627D26-8345-424B-8C3E-11088397D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328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5B1AD7AF-3A60-4C4F-979F-367102EFD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dnaslov 5">
            <a:extLst>
              <a:ext uri="{FF2B5EF4-FFF2-40B4-BE49-F238E27FC236}">
                <a16:creationId xmlns:a16="http://schemas.microsoft.com/office/drawing/2014/main" id="{6617EEB9-7F17-4AC6-ADF3-5DEF61AF4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903000"/>
            <a:ext cx="9448800" cy="685800"/>
          </a:xfrm>
        </p:spPr>
        <p:txBody>
          <a:bodyPr>
            <a:normAutofit/>
          </a:bodyPr>
          <a:lstStyle/>
          <a:p>
            <a:r>
              <a:rPr lang="hr-HR" sz="2800" b="1" dirty="0"/>
              <a:t>Pavao Pavličić: Trojica u Trnju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56177C8A-E75D-4FB9-8BA0-1FC843442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1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4">
            <a:extLst>
              <a:ext uri="{FF2B5EF4-FFF2-40B4-BE49-F238E27FC236}">
                <a16:creationId xmlns:a16="http://schemas.microsoft.com/office/drawing/2014/main" id="{64D5A4F4-D4E3-46DE-875C-AD1C203EB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46" b="15805"/>
          <a:stretch/>
        </p:blipFill>
        <p:spPr>
          <a:xfrm rot="5400000">
            <a:off x="-1232293" y="1252715"/>
            <a:ext cx="4587300" cy="2122714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BD1DD2-85A0-4736-89A9-C9D793DCA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46" b="15805"/>
          <a:stretch/>
        </p:blipFill>
        <p:spPr>
          <a:xfrm rot="5400000" flipH="1" flipV="1">
            <a:off x="8836996" y="1216990"/>
            <a:ext cx="4587300" cy="2122714"/>
          </a:xfrm>
          <a:prstGeom prst="rect">
            <a:avLst/>
          </a:prstGeom>
          <a:noFill/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A88E8C40-91A4-4E7B-BAE8-BB2734021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132115"/>
            <a:ext cx="9448800" cy="31181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dirty="0" err="1"/>
              <a:t>Lektirna</a:t>
            </a:r>
            <a:r>
              <a:rPr lang="hr-HR" dirty="0"/>
              <a:t> </a:t>
            </a:r>
            <a:r>
              <a:rPr lang="en-US" dirty="0" err="1"/>
              <a:t>radionica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196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2" name="Naslov 11">
            <a:extLst>
              <a:ext uri="{FF2B5EF4-FFF2-40B4-BE49-F238E27FC236}">
                <a16:creationId xmlns:a16="http://schemas.microsoft.com/office/drawing/2014/main" id="{78213E01-4AF5-4C59-BD3F-77938501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/>
              <a:t>Lektirna radionica</a:t>
            </a:r>
          </a:p>
        </p:txBody>
      </p:sp>
      <p:graphicFrame>
        <p:nvGraphicFramePr>
          <p:cNvPr id="42" name="Rezervirano mjesto teksta 12">
            <a:extLst>
              <a:ext uri="{FF2B5EF4-FFF2-40B4-BE49-F238E27FC236}">
                <a16:creationId xmlns:a16="http://schemas.microsoft.com/office/drawing/2014/main" id="{59F3EC24-5366-433D-AA62-C6D2291101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175477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186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2" name="Naslov 11">
            <a:extLst>
              <a:ext uri="{FF2B5EF4-FFF2-40B4-BE49-F238E27FC236}">
                <a16:creationId xmlns:a16="http://schemas.microsoft.com/office/drawing/2014/main" id="{78213E01-4AF5-4C59-BD3F-77938501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/>
              <a:t>Istraži I napiši</a:t>
            </a:r>
          </a:p>
        </p:txBody>
      </p:sp>
      <p:graphicFrame>
        <p:nvGraphicFramePr>
          <p:cNvPr id="42" name="Rezervirano mjesto teksta 12">
            <a:extLst>
              <a:ext uri="{FF2B5EF4-FFF2-40B4-BE49-F238E27FC236}">
                <a16:creationId xmlns:a16="http://schemas.microsoft.com/office/drawing/2014/main" id="{59F3EC24-5366-433D-AA62-C6D2291101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092675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0019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0EC9341-0F0E-4576-8E72-2A90C9422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3459450" y="2187575"/>
            <a:ext cx="6857999" cy="2482850"/>
          </a:xfrm>
          <a:prstGeom prst="rect">
            <a:avLst/>
          </a:prstGeom>
        </p:spPr>
      </p:pic>
      <p:sp>
        <p:nvSpPr>
          <p:cNvPr id="12" name="Naslov 11">
            <a:extLst>
              <a:ext uri="{FF2B5EF4-FFF2-40B4-BE49-F238E27FC236}">
                <a16:creationId xmlns:a16="http://schemas.microsoft.com/office/drawing/2014/main" id="{72E72A2E-0351-4BEF-89DD-68C28F10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3" y="821265"/>
            <a:ext cx="6326774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5400" dirty="0">
                <a:solidFill>
                  <a:srgbClr val="FFFFFF"/>
                </a:solidFill>
              </a:rPr>
              <a:t>Istraži i napiši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13" name="Rezervirano mjesto teksta 12">
            <a:extLst>
              <a:ext uri="{FF2B5EF4-FFF2-40B4-BE49-F238E27FC236}">
                <a16:creationId xmlns:a16="http://schemas.microsoft.com/office/drawing/2014/main" id="{4F71EFE8-8DB6-4190-97FD-4C7F2308F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2885" y="821265"/>
            <a:ext cx="3243944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b="1" i="1" dirty="0"/>
              <a:t>5. Napiši tri situacije iz romana u kojima otkrivaš humoristične elemente.</a:t>
            </a:r>
          </a:p>
        </p:txBody>
      </p:sp>
    </p:spTree>
    <p:extLst>
      <p:ext uri="{BB962C8B-B14F-4D97-AF65-F5344CB8AC3E}">
        <p14:creationId xmlns:p14="http://schemas.microsoft.com/office/powerpoint/2010/main" val="1637891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41596B8-D720-4D6E-B7AD-8F5998211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id="{4D0F13B2-5112-48C7-BC89-607527BC1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28" y="1240970"/>
            <a:ext cx="6259286" cy="45611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300"/>
              <a:t>1. Uvod</a:t>
            </a:r>
            <a:br>
              <a:rPr lang="en-US" sz="3300"/>
            </a:br>
            <a:br>
              <a:rPr lang="en-US" sz="3300"/>
            </a:br>
            <a:r>
              <a:rPr lang="en-US" sz="3300"/>
              <a:t>2. Zaplet </a:t>
            </a:r>
            <a:br>
              <a:rPr lang="en-US" sz="3300"/>
            </a:br>
            <a:br>
              <a:rPr lang="en-US" sz="3300"/>
            </a:br>
            <a:r>
              <a:rPr lang="en-US" sz="3300"/>
              <a:t>3. Vrhunac</a:t>
            </a:r>
            <a:br>
              <a:rPr lang="en-US" sz="3300"/>
            </a:br>
            <a:br>
              <a:rPr lang="en-US" sz="3300"/>
            </a:br>
            <a:r>
              <a:rPr lang="en-US" sz="3300"/>
              <a:t>4. Rasplet</a:t>
            </a:r>
            <a:br>
              <a:rPr lang="en-US" sz="3300"/>
            </a:br>
            <a:br>
              <a:rPr lang="en-US" sz="3300"/>
            </a:br>
            <a:r>
              <a:rPr lang="en-US" sz="3300"/>
              <a:t>5. kraj</a:t>
            </a:r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978501D-E01E-4859-ABAA-F7109C797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66B130B-5814-48DD-9CA6-2E189DE20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D33CBDFF-F177-4C07-8100-1CE31640D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258" y="1240971"/>
            <a:ext cx="3581400" cy="45611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3200" b="1" dirty="0">
                <a:solidFill>
                  <a:schemeClr val="tx1"/>
                </a:solidFill>
              </a:rPr>
              <a:t>6</a:t>
            </a:r>
            <a:r>
              <a:rPr lang="en-US" sz="3200" b="1" dirty="0">
                <a:solidFill>
                  <a:schemeClr val="tx1"/>
                </a:solidFill>
              </a:rPr>
              <a:t>. </a:t>
            </a:r>
            <a:r>
              <a:rPr lang="en-US" sz="3200" b="1" dirty="0" err="1">
                <a:solidFill>
                  <a:schemeClr val="tx1"/>
                </a:solidFill>
              </a:rPr>
              <a:t>Napiši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kompoziciju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djela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08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EC9341-0F0E-4576-8E72-2A90C9422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3459450" y="2187575"/>
            <a:ext cx="6857999" cy="24828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210C66B-5B05-4591-8F62-C7D7A23D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3" y="821265"/>
            <a:ext cx="6326774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8B56F05-1C64-4086-A810-5A6161EB1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2885" y="821265"/>
            <a:ext cx="3243944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hr-HR" sz="2800" b="1" i="1" dirty="0"/>
              <a:t>7. U romanu je prikazana odvažnost i plemenitost junaka u borbi protiv zločina. Tko su bili junaci i o kakvom se zločinu radilo?</a:t>
            </a:r>
            <a:endParaRPr lang="en-US" sz="2800" b="1" dirty="0"/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03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6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40" name="Rectangle 30">
            <a:extLst>
              <a:ext uri="{FF2B5EF4-FFF2-40B4-BE49-F238E27FC236}">
                <a16:creationId xmlns:a16="http://schemas.microsoft.com/office/drawing/2014/main" id="{5B1AD7AF-3A60-4C4F-979F-367102EFD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C87A2AB-AB4F-49BF-8E34-C4C0158EF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4903000"/>
            <a:ext cx="9448800" cy="685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/>
              <a:t>Na papiru A4 nacrtaj portret najdražeg lika iz romana. </a:t>
            </a:r>
            <a:endParaRPr lang="en-US" sz="2000" b="1" dirty="0"/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56177C8A-E75D-4FB9-8BA0-1FC843442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1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34">
            <a:extLst>
              <a:ext uri="{FF2B5EF4-FFF2-40B4-BE49-F238E27FC236}">
                <a16:creationId xmlns:a16="http://schemas.microsoft.com/office/drawing/2014/main" id="{64D5A4F4-D4E3-46DE-875C-AD1C203EB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46" b="15805"/>
          <a:stretch/>
        </p:blipFill>
        <p:spPr>
          <a:xfrm rot="5400000">
            <a:off x="-1232293" y="1252715"/>
            <a:ext cx="4587300" cy="2122714"/>
          </a:xfrm>
          <a:prstGeom prst="rect">
            <a:avLst/>
          </a:prstGeom>
          <a:noFill/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5BD1DD2-85A0-4736-89A9-C9D793DCA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46" b="15805"/>
          <a:stretch/>
        </p:blipFill>
        <p:spPr>
          <a:xfrm rot="5400000" flipH="1" flipV="1">
            <a:off x="8836996" y="1216990"/>
            <a:ext cx="4587300" cy="2122714"/>
          </a:xfrm>
          <a:prstGeom prst="rect">
            <a:avLst/>
          </a:prstGeom>
          <a:noFill/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A88E8C40-91A4-4E7B-BAE8-BB273402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32115"/>
            <a:ext cx="9448800" cy="31181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Likovna radionica</a:t>
            </a:r>
          </a:p>
        </p:txBody>
      </p:sp>
    </p:spTree>
    <p:extLst>
      <p:ext uri="{BB962C8B-B14F-4D97-AF65-F5344CB8AC3E}">
        <p14:creationId xmlns:p14="http://schemas.microsoft.com/office/powerpoint/2010/main" val="2158520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64FB8C-2B8F-454D-B828-DC4941FD1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6B3E1B-D8A0-430E-AFA5-06817A0DD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tri školska sata</a:t>
            </a:r>
          </a:p>
        </p:txBody>
      </p:sp>
    </p:spTree>
    <p:extLst>
      <p:ext uri="{BB962C8B-B14F-4D97-AF65-F5344CB8AC3E}">
        <p14:creationId xmlns:p14="http://schemas.microsoft.com/office/powerpoint/2010/main" val="2643784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A6D10D-58BD-4C70-BD46-0C912EA1B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069" y="5308601"/>
            <a:ext cx="8343900" cy="13017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800" b="1" dirty="0"/>
              <a:t>Prezentaciju izradila: Vanja Selak, prof.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54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5644EE-88B5-4C6F-B8B1-91516FE91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sat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E250D7-5F29-4491-9168-17E076CF2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hr-HR" dirty="0"/>
              <a:t>O djelu:</a:t>
            </a:r>
          </a:p>
          <a:p>
            <a:pPr marL="457200" lvl="1" indent="0">
              <a:buNone/>
            </a:pPr>
            <a:endParaRPr lang="hr-HR" dirty="0"/>
          </a:p>
          <a:p>
            <a:pPr lvl="2"/>
            <a:r>
              <a:rPr lang="hr-HR" dirty="0"/>
              <a:t>autor</a:t>
            </a:r>
          </a:p>
          <a:p>
            <a:pPr lvl="2"/>
            <a:r>
              <a:rPr lang="hr-HR" dirty="0"/>
              <a:t>vrsta</a:t>
            </a:r>
          </a:p>
          <a:p>
            <a:pPr lvl="2"/>
            <a:r>
              <a:rPr lang="hr-HR" dirty="0"/>
              <a:t>tema i ideja</a:t>
            </a:r>
          </a:p>
          <a:p>
            <a:pPr lvl="2"/>
            <a:r>
              <a:rPr lang="hr-HR" dirty="0"/>
              <a:t>jezik i stil</a:t>
            </a:r>
          </a:p>
          <a:p>
            <a:pPr lvl="2"/>
            <a:r>
              <a:rPr lang="hr-HR" dirty="0"/>
              <a:t>vrijeme i mjesto</a:t>
            </a:r>
          </a:p>
          <a:p>
            <a:pPr lvl="2"/>
            <a:r>
              <a:rPr lang="hr-HR" dirty="0"/>
              <a:t>kompozicija</a:t>
            </a:r>
          </a:p>
          <a:p>
            <a:pPr lvl="2"/>
            <a:r>
              <a:rPr lang="hr-HR" dirty="0"/>
              <a:t>likovi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564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82FFC2-B3BB-4D06-99F2-816B135E5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r>
              <a:rPr lang="hr-HR" dirty="0"/>
              <a:t>PAVAO PAVLIČIĆ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9CAB42-B423-43C7-9AED-06D55C4D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832600" cy="4024125"/>
          </a:xfrm>
        </p:spPr>
        <p:txBody>
          <a:bodyPr>
            <a:normAutofit/>
          </a:bodyPr>
          <a:lstStyle/>
          <a:p>
            <a:r>
              <a:rPr lang="hr-HR"/>
              <a:t>Rođen u Vukovaru 1946. godine. Završio studij književnosti na Filozofskom fakultetu u Zagrebu gdje danas radi kao redoviti sveučilišni profesor.</a:t>
            </a:r>
          </a:p>
          <a:p>
            <a:r>
              <a:rPr lang="hr-HR"/>
              <a:t>Napisao je četrdesetak djela i smatra se najpoznatijim hrvatski m piscem kriminalističkih romana.</a:t>
            </a:r>
          </a:p>
          <a:p>
            <a:r>
              <a:rPr lang="hr-HR"/>
              <a:t>Piše djela za djecu i mladež:</a:t>
            </a:r>
          </a:p>
          <a:p>
            <a:pPr lvl="1"/>
            <a:r>
              <a:rPr lang="hr-HR" dirty="0"/>
              <a:t>Trojica u Trnju, Zeleni tigar, Petlja, Lopovska uspavanka, Mjesto u srcu, Dobri duh Zagreba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D4D0618-B2ED-4FD9-A895-3EA18EE8E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07" r="2775" b="1"/>
          <a:stretch/>
        </p:blipFill>
        <p:spPr>
          <a:xfrm>
            <a:off x="8080557" y="746125"/>
            <a:ext cx="3206323" cy="5472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81991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844364-3E3F-4B13-9E4E-0FF36FA46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25729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hr-HR" sz="2400" dirty="0"/>
            </a:br>
            <a:br>
              <a:rPr lang="hr-HR" sz="2400" dirty="0"/>
            </a:br>
            <a:r>
              <a:rPr lang="hr-HR" sz="2400" dirty="0"/>
              <a:t>Roman Trojica u Trnju je kriminalistički roman u kojem su glavni junaci djeca osnovnoškolskog uzrasta.</a:t>
            </a:r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0F6DEF2-7A81-4BEA-9D38-2B0DDA5F1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3496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0FC2BEC5-38BC-4D11-A05A-4818D4364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85" y="402423"/>
            <a:ext cx="5881115" cy="1293028"/>
          </a:xfrm>
        </p:spPr>
        <p:txBody>
          <a:bodyPr/>
          <a:lstStyle/>
          <a:p>
            <a:r>
              <a:rPr lang="hr-HR" dirty="0"/>
              <a:t>Vrsta djela</a:t>
            </a:r>
          </a:p>
        </p:txBody>
      </p:sp>
    </p:spTree>
    <p:extLst>
      <p:ext uri="{BB962C8B-B14F-4D97-AF65-F5344CB8AC3E}">
        <p14:creationId xmlns:p14="http://schemas.microsoft.com/office/powerpoint/2010/main" val="2182800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12188B-D72F-4014-9D7A-372BD613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hr-HR" sz="3600" dirty="0">
                <a:solidFill>
                  <a:srgbClr val="3F3F3F"/>
                </a:solidFill>
              </a:rPr>
              <a:t>TEMATSKO-IDEJNI SLOJ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D1D1C2-68A1-413C-ADFA-6A56ADC83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4339" y="2888250"/>
            <a:ext cx="3159927" cy="2959777"/>
          </a:xfrm>
        </p:spPr>
        <p:txBody>
          <a:bodyPr anchor="t">
            <a:normAutofit fontScale="92500" lnSpcReduction="10000"/>
          </a:bodyPr>
          <a:lstStyle/>
          <a:p>
            <a:r>
              <a:rPr lang="hr-HR" sz="2400" dirty="0"/>
              <a:t>Tema romana je kriminalistička gdje su djeca ponekad prisiljena prostor za igru tražiti na neprikladnim mjestima.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BC72ADC-F2F7-45BC-B529-575332EED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2" y="2928693"/>
            <a:ext cx="2792530" cy="2959778"/>
          </a:xfrm>
        </p:spPr>
        <p:txBody>
          <a:bodyPr anchor="t">
            <a:normAutofit fontScale="92500" lnSpcReduction="10000"/>
          </a:bodyPr>
          <a:lstStyle/>
          <a:p>
            <a:r>
              <a:rPr lang="hr-HR" sz="2400" dirty="0"/>
              <a:t>Osnovna ideja romana jest da dječja radoznalost može donijeti neočekivane plodove i naći rješenje vrlo složenih problema.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2BA61FD-711C-4C2E-9B9D-F58B22EC5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10" y="376546"/>
            <a:ext cx="2331073" cy="32512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61806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96B835-7001-4170-AE5D-F68B1778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JEZIK I STIL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83DF0A-85AF-4D7B-A28C-833AB14A08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Dva su osnovna načina iznošenja građe: pripovijedanje i dijalog.</a:t>
            </a:r>
          </a:p>
          <a:p>
            <a:r>
              <a:rPr lang="hr-HR" dirty="0"/>
              <a:t>Pripovijedanje i dijalozi su napisani standardnim književnim jezikom.</a:t>
            </a:r>
          </a:p>
          <a:p>
            <a:r>
              <a:rPr lang="hr-HR" dirty="0"/>
              <a:t>U dijalozima ima malo žargona zagrebačkih školaraca.</a:t>
            </a:r>
          </a:p>
          <a:p>
            <a:r>
              <a:rPr lang="hr-HR" dirty="0"/>
              <a:t>Autor nije provodio postupak govorne karakterizacije u oblikovanju likova.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CAD6D7C-CCF3-43DD-9877-D027545D80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Roman obiluje humorističnim situacijama, naročito kad se radi o Tutu koji svima želi dokazati da je već odrastao pa često dolazi u smiješne situacije.</a:t>
            </a:r>
          </a:p>
        </p:txBody>
      </p:sp>
    </p:spTree>
    <p:extLst>
      <p:ext uri="{BB962C8B-B14F-4D97-AF65-F5344CB8AC3E}">
        <p14:creationId xmlns:p14="http://schemas.microsoft.com/office/powerpoint/2010/main" val="19154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304C5C27-3DF3-465F-8E1E-278EFD66C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970"/>
          <a:stretch/>
        </p:blipFill>
        <p:spPr>
          <a:xfrm>
            <a:off x="3128557" y="2292625"/>
            <a:ext cx="5763651" cy="2836793"/>
          </a:xfrm>
          <a:prstGeom prst="rect">
            <a:avLst/>
          </a:prstGeom>
        </p:spPr>
      </p:pic>
      <p:sp>
        <p:nvSpPr>
          <p:cNvPr id="5" name="Naslov 4">
            <a:extLst>
              <a:ext uri="{FF2B5EF4-FFF2-40B4-BE49-F238E27FC236}">
                <a16:creationId xmlns:a16="http://schemas.microsoft.com/office/drawing/2014/main" id="{B67ADFE6-F7D4-4B19-A02C-8D21DDE4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TROJICA U TRNJU</a:t>
            </a: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15D04939-5FC9-49D8-8680-DE0A902B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958" y="2183802"/>
            <a:ext cx="2469314" cy="823912"/>
          </a:xfrm>
        </p:spPr>
        <p:txBody>
          <a:bodyPr/>
          <a:lstStyle/>
          <a:p>
            <a:r>
              <a:rPr lang="hr-HR" dirty="0"/>
              <a:t>PROSTOR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73D7A088-EBA1-4962-B9E9-36E0D6E11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550" y="3132666"/>
            <a:ext cx="2667000" cy="3086019"/>
          </a:xfrm>
        </p:spPr>
        <p:txBody>
          <a:bodyPr>
            <a:normAutofit/>
          </a:bodyPr>
          <a:lstStyle/>
          <a:p>
            <a:r>
              <a:rPr lang="hr-HR" sz="2400" dirty="0"/>
              <a:t>Radnja se zbiva u Zagrebu, točnije uz lijevu obalu Save – naselje Trnje</a:t>
            </a: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8C176CE0-E9DD-4607-9801-802BC756D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839200" y="2223029"/>
            <a:ext cx="2641590" cy="823912"/>
          </a:xfrm>
        </p:spPr>
        <p:txBody>
          <a:bodyPr/>
          <a:lstStyle/>
          <a:p>
            <a:pPr algn="ctr"/>
            <a:r>
              <a:rPr lang="hr-HR" dirty="0"/>
              <a:t>VRIJEME</a:t>
            </a: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B0A22FC3-0EA9-427E-9200-10033DA63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11478" y="3132666"/>
            <a:ext cx="2494722" cy="3086019"/>
          </a:xfrm>
        </p:spPr>
        <p:txBody>
          <a:bodyPr>
            <a:normAutofit/>
          </a:bodyPr>
          <a:lstStyle/>
          <a:p>
            <a:r>
              <a:rPr lang="hr-HR" sz="2400" dirty="0"/>
              <a:t>Vrijeme izgradnje Dugava, velikog naselja modernih stambenih višekatnica </a:t>
            </a:r>
          </a:p>
        </p:txBody>
      </p:sp>
    </p:spTree>
    <p:extLst>
      <p:ext uri="{BB962C8B-B14F-4D97-AF65-F5344CB8AC3E}">
        <p14:creationId xmlns:p14="http://schemas.microsoft.com/office/powerpoint/2010/main" val="270189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98D3874-3EC7-4DC4-AB0B-C897C8C2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KOMPOZICIJA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F487A57-6758-4ADF-B890-CDD3102B5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" y="2194560"/>
            <a:ext cx="625729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/>
              <a:t>Roman se sastoji od dvadeset poglavlja koja imaju svoje naslove.</a:t>
            </a:r>
          </a:p>
          <a:p>
            <a:r>
              <a:rPr lang="en-US" sz="1500"/>
              <a:t>UVOD</a:t>
            </a:r>
          </a:p>
          <a:p>
            <a:pPr lvl="1"/>
            <a:r>
              <a:rPr lang="en-US" sz="1500"/>
              <a:t>upoznavanje glavnih junaka (Hrvoje, Braco, Tut) i prostor u kojem žive</a:t>
            </a:r>
          </a:p>
          <a:p>
            <a:r>
              <a:rPr lang="en-US" sz="1500"/>
              <a:t>ZAPLET</a:t>
            </a:r>
          </a:p>
          <a:p>
            <a:pPr lvl="1"/>
            <a:r>
              <a:rPr lang="en-US" sz="1500"/>
              <a:t>potraga za nestalim prijateljem</a:t>
            </a:r>
          </a:p>
          <a:p>
            <a:r>
              <a:rPr lang="en-US" sz="1500"/>
              <a:t>VRHUNAC</a:t>
            </a:r>
          </a:p>
          <a:p>
            <a:pPr lvl="1"/>
            <a:r>
              <a:rPr lang="en-US" sz="1500"/>
              <a:t>trojica junaka padaju u ruke opasnih pljačkaša</a:t>
            </a:r>
          </a:p>
          <a:p>
            <a:r>
              <a:rPr lang="en-US" sz="1500"/>
              <a:t>RASPLET</a:t>
            </a:r>
          </a:p>
          <a:p>
            <a:pPr lvl="1"/>
            <a:r>
              <a:rPr lang="en-US" sz="1500"/>
              <a:t>uhićenje pljačkaša i Hrvojevo pojašnjavanje prijateljima svih skrivenih detalja zbivanja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1A60430-BFE4-48F7-8CF1-433BE7B8A2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5041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3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640</Words>
  <Application>Microsoft Office PowerPoint</Application>
  <PresentationFormat>Široki zaslon</PresentationFormat>
  <Paragraphs>93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Isparavanje</vt:lpstr>
      <vt:lpstr>trojicA U TRNJU</vt:lpstr>
      <vt:lpstr>PowerPoint prezentacija</vt:lpstr>
      <vt:lpstr>1. sat</vt:lpstr>
      <vt:lpstr>PAVAO PAVLIČIĆ</vt:lpstr>
      <vt:lpstr>Vrsta djela</vt:lpstr>
      <vt:lpstr>TEMATSKO-IDEJNI SLOJ</vt:lpstr>
      <vt:lpstr>JEZIK I STIL</vt:lpstr>
      <vt:lpstr>TROJICA U TRNJU</vt:lpstr>
      <vt:lpstr>KOMPOZICIJA</vt:lpstr>
      <vt:lpstr>LIKOVI</vt:lpstr>
      <vt:lpstr>Zadatak</vt:lpstr>
      <vt:lpstr>2. i 3. sat</vt:lpstr>
      <vt:lpstr>Lektirna radionica</vt:lpstr>
      <vt:lpstr>Lektirna radionica</vt:lpstr>
      <vt:lpstr>Istraži I napiši</vt:lpstr>
      <vt:lpstr>Istraži i napiši</vt:lpstr>
      <vt:lpstr>1. Uvod  2. Zaplet   3. Vrhunac  4. Rasplet  5. kraj</vt:lpstr>
      <vt:lpstr>PowerPoint prezentacija</vt:lpstr>
      <vt:lpstr>Likovna radionica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trojicA U TRNJU</dc:title>
  <dc:creator>Vanja Selak</dc:creator>
  <cp:lastModifiedBy>Vanja Selak</cp:lastModifiedBy>
  <cp:revision>3</cp:revision>
  <dcterms:created xsi:type="dcterms:W3CDTF">2020-03-27T16:07:14Z</dcterms:created>
  <dcterms:modified xsi:type="dcterms:W3CDTF">2021-03-29T20:08:01Z</dcterms:modified>
</cp:coreProperties>
</file>