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904085-0B6E-449C-A94B-9A87B004DA11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2437FB-D815-4530-8B82-F3C79EF7D17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Imperfekt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57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7CF348-41A9-4550-9414-8C8DF4CE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5D1678-3CB8-4127-ACED-380EA650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rješavanje nastavnog listića</a:t>
            </a:r>
          </a:p>
          <a:p>
            <a:r>
              <a:rPr lang="hr-HR" dirty="0"/>
              <a:t>rješavanje radne bilježnice</a:t>
            </a:r>
          </a:p>
          <a:p>
            <a:pPr lvl="1"/>
            <a:endParaRPr lang="hr-HR" dirty="0"/>
          </a:p>
          <a:p>
            <a:pPr lvl="1"/>
            <a:r>
              <a:rPr lang="hr-HR" dirty="0"/>
              <a:t>vrednovanje i ponavljanje</a:t>
            </a:r>
          </a:p>
        </p:txBody>
      </p:sp>
    </p:spTree>
    <p:extLst>
      <p:ext uri="{BB962C8B-B14F-4D97-AF65-F5344CB8AC3E}">
        <p14:creationId xmlns:p14="http://schemas.microsoft.com/office/powerpoint/2010/main" val="112013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32254D-645A-45F0-810A-56DB4038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BCA99E-4A93-4CF9-8473-814A332A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r>
              <a:rPr lang="hr-HR" dirty="0"/>
              <a:t>Prezentaciju izradila </a:t>
            </a:r>
            <a:r>
              <a:rPr lang="hr-HR"/>
              <a:t>Vanja </a:t>
            </a:r>
            <a:r>
              <a:rPr lang="hr-HR" dirty="0"/>
              <a:t>S</a:t>
            </a:r>
            <a:r>
              <a:rPr lang="hr-HR"/>
              <a:t>elak</a:t>
            </a:r>
            <a:r>
              <a:rPr lang="hr-HR" dirty="0"/>
              <a:t>, prof.</a:t>
            </a:r>
          </a:p>
        </p:txBody>
      </p:sp>
    </p:spTree>
    <p:extLst>
      <p:ext uri="{BB962C8B-B14F-4D97-AF65-F5344CB8AC3E}">
        <p14:creationId xmlns:p14="http://schemas.microsoft.com/office/powerpoint/2010/main" val="387612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865201-4599-4CAF-962A-E1B48CE1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1F8D9F-F6D3-4D52-91CA-FC89A506B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Učenik će: prepoznati i razlikovati imperfekt od ostalih prošlih glagolskih vremena; primjenjivati imperfekt u govoru i u pismu; razlikovati svršene od nesvršenih glagola; primjenjivati imperfekt u komunikaciji u pravilnom obliku poštujući glagolski vid i nastavke za imperfekt.</a:t>
            </a:r>
          </a:p>
          <a:p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Zadaće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1400" b="0" i="0" dirty="0">
                <a:effectLst/>
                <a:latin typeface="IBM Plex Sans"/>
              </a:rPr>
              <a:t>obilježja aorista i imperfekta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1400" b="0" i="0" dirty="0">
                <a:effectLst/>
                <a:latin typeface="IBM Plex Sans"/>
              </a:rPr>
              <a:t>razlikovati aorist i imperfekt prema glagolskome vidu glagola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r-HR" sz="1400" b="0" i="0" dirty="0">
                <a:effectLst/>
                <a:latin typeface="IBM Plex Sans"/>
              </a:rPr>
              <a:t>pravilno upotrebljavati aorist i imperfekt u rečenici</a:t>
            </a:r>
          </a:p>
          <a:p>
            <a:endParaRPr lang="hr-HR" sz="1800" dirty="0">
              <a:latin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783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Imperfekt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- jednostavan glagolski oblik</a:t>
            </a:r>
          </a:p>
          <a:p>
            <a:r>
              <a:rPr lang="hr-HR" dirty="0"/>
              <a:t>- izriče prošlu radnju</a:t>
            </a:r>
          </a:p>
          <a:p>
            <a:r>
              <a:rPr lang="hr-HR" dirty="0"/>
              <a:t>- tvori se od nesvršenih glagola</a:t>
            </a:r>
          </a:p>
        </p:txBody>
      </p:sp>
    </p:spTree>
    <p:extLst>
      <p:ext uri="{BB962C8B-B14F-4D97-AF65-F5344CB8AC3E}">
        <p14:creationId xmlns:p14="http://schemas.microsoft.com/office/powerpoint/2010/main" val="399293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Jednom davno </a:t>
            </a:r>
            <a:r>
              <a:rPr lang="hr-HR" dirty="0">
                <a:solidFill>
                  <a:srgbClr val="FF0000"/>
                </a:solidFill>
              </a:rPr>
              <a:t>bijaše </a:t>
            </a:r>
            <a:r>
              <a:rPr lang="hr-HR" dirty="0"/>
              <a:t>jedan kraljević.</a:t>
            </a:r>
          </a:p>
          <a:p>
            <a:r>
              <a:rPr lang="hr-HR" dirty="0"/>
              <a:t>Vile se </a:t>
            </a:r>
            <a:r>
              <a:rPr lang="hr-HR" dirty="0">
                <a:solidFill>
                  <a:srgbClr val="FF0000"/>
                </a:solidFill>
              </a:rPr>
              <a:t>radovahu</a:t>
            </a:r>
            <a:r>
              <a:rPr lang="hr-HR" dirty="0"/>
              <a:t> svakome susretu.</a:t>
            </a:r>
          </a:p>
          <a:p>
            <a:r>
              <a:rPr lang="hr-HR" dirty="0"/>
              <a:t>Dječak </a:t>
            </a:r>
            <a:r>
              <a:rPr lang="hr-HR" dirty="0">
                <a:solidFill>
                  <a:srgbClr val="FF0000"/>
                </a:solidFill>
              </a:rPr>
              <a:t>plakaše</a:t>
            </a:r>
            <a:r>
              <a:rPr lang="hr-HR" dirty="0"/>
              <a:t> od sreće.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641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Imperfekt – prošlo nesvršeno glagolsko vrijeme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Jednom davno </a:t>
            </a:r>
            <a:r>
              <a:rPr lang="hr-HR" dirty="0">
                <a:solidFill>
                  <a:srgbClr val="FF0000"/>
                </a:solidFill>
              </a:rPr>
              <a:t>bijaše </a:t>
            </a:r>
            <a:r>
              <a:rPr lang="hr-HR" dirty="0">
                <a:solidFill>
                  <a:prstClr val="black"/>
                </a:solidFill>
              </a:rPr>
              <a:t>jedan kraljević.</a:t>
            </a:r>
          </a:p>
          <a:p>
            <a:pPr marL="2743200" lvl="6" indent="0">
              <a:buNone/>
            </a:pPr>
            <a:r>
              <a:rPr lang="hr-HR" dirty="0">
                <a:solidFill>
                  <a:prstClr val="black"/>
                </a:solidFill>
              </a:rPr>
              <a:t>   (3. osoba jednine)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Vile se </a:t>
            </a:r>
            <a:r>
              <a:rPr lang="hr-HR" dirty="0">
                <a:solidFill>
                  <a:srgbClr val="FF0000"/>
                </a:solidFill>
              </a:rPr>
              <a:t>radovahu</a:t>
            </a:r>
            <a:r>
              <a:rPr lang="hr-HR" dirty="0">
                <a:solidFill>
                  <a:prstClr val="black"/>
                </a:solidFill>
              </a:rPr>
              <a:t> svakome susretu.</a:t>
            </a:r>
          </a:p>
          <a:p>
            <a:pPr marL="2286000" lvl="5" indent="0">
              <a:buNone/>
            </a:pPr>
            <a:r>
              <a:rPr lang="hr-HR" dirty="0">
                <a:solidFill>
                  <a:prstClr val="black"/>
                </a:solidFill>
              </a:rPr>
              <a:t>(3. osoba množine)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Dječak </a:t>
            </a:r>
            <a:r>
              <a:rPr lang="hr-HR" dirty="0">
                <a:solidFill>
                  <a:srgbClr val="FF0000"/>
                </a:solidFill>
              </a:rPr>
              <a:t>plakaše</a:t>
            </a:r>
            <a:r>
              <a:rPr lang="hr-HR" dirty="0">
                <a:solidFill>
                  <a:prstClr val="black"/>
                </a:solidFill>
              </a:rPr>
              <a:t> od sreće.</a:t>
            </a:r>
          </a:p>
          <a:p>
            <a:pPr marL="2286000" lvl="5" indent="0">
              <a:buNone/>
            </a:pPr>
            <a:r>
              <a:rPr lang="hr-HR" dirty="0">
                <a:solidFill>
                  <a:prstClr val="black"/>
                </a:solidFill>
              </a:rPr>
              <a:t>(3. osoba jednine)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86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Tvorba imperfekta: </a:t>
            </a:r>
            <a:r>
              <a:rPr lang="hr-HR" sz="3200" dirty="0"/>
              <a:t>od prezentske osnove nesvršenih glagola i triju vrsta nastavaka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889909"/>
              </p:ext>
            </p:extLst>
          </p:nvPr>
        </p:nvGraphicFramePr>
        <p:xfrm>
          <a:off x="395536" y="2204865"/>
          <a:ext cx="8229600" cy="403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8878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broj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pisati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nositi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tražiti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261">
                <a:tc rowSpan="3"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jednina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– 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ah</a:t>
                      </a:r>
                      <a:endParaRPr lang="hr-H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jah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(nošah)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ijah</a:t>
                      </a:r>
                      <a:endParaRPr lang="hr-H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6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aše</a:t>
                      </a:r>
                      <a:endParaRPr lang="hr-H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jaše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(nošaše)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ijaše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6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aše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jaše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(nošaše)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ijaše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261">
                <a:tc rowSpan="3"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množina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asmo</a:t>
                      </a:r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jasmo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(nošasmo)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ijasmo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26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aste</a:t>
                      </a:r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jaste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(nošaste)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ijaste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261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pis</a:t>
                      </a:r>
                      <a:r>
                        <a:rPr lang="hr-HR" dirty="0"/>
                        <a:t> -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ahu</a:t>
                      </a:r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nos –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jahu</a:t>
                      </a:r>
                      <a:r>
                        <a:rPr lang="hr-HR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(nošahu)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err="1"/>
                        <a:t>traž</a:t>
                      </a:r>
                      <a:r>
                        <a:rPr lang="hr-HR" dirty="0"/>
                        <a:t> - </a:t>
                      </a:r>
                      <a:r>
                        <a:rPr lang="hr-HR" dirty="0" err="1">
                          <a:solidFill>
                            <a:srgbClr val="FF0000"/>
                          </a:solidFill>
                        </a:rPr>
                        <a:t>ijahu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4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Imperfekt pomoćnih glagola BITI i HTJETI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29591"/>
              </p:ext>
            </p:extLst>
          </p:nvPr>
        </p:nvGraphicFramePr>
        <p:xfrm>
          <a:off x="323528" y="1700810"/>
          <a:ext cx="82296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broj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HTJETI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 rowSpan="3">
                  <a:txBody>
                    <a:bodyPr/>
                    <a:lstStyle/>
                    <a:p>
                      <a:endParaRPr lang="hr-HR" dirty="0"/>
                    </a:p>
                    <a:p>
                      <a:pPr algn="ctr"/>
                      <a:r>
                        <a:rPr lang="hr-HR" dirty="0"/>
                        <a:t>     JEDNINA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bijah / bjeh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bijaše / bješe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htijaše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bijaše / bješe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htijaše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 rowSpan="3">
                  <a:txBody>
                    <a:bodyPr/>
                    <a:lstStyle/>
                    <a:p>
                      <a:endParaRPr lang="hr-HR" dirty="0"/>
                    </a:p>
                    <a:p>
                      <a:pPr algn="ctr"/>
                      <a:r>
                        <a:rPr lang="hr-HR" dirty="0"/>
                        <a:t>MNOŽINA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bijasmo / bjesmo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htijasmo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bijaste / bjeste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bijahu / bjehu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htijahu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65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Glasovne promjene u imperfektu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91264" cy="211683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Jotacija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nositi – no</a:t>
            </a:r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/>
              <a:t> +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j</a:t>
            </a:r>
            <a:r>
              <a:rPr lang="hr-HR" dirty="0" err="1"/>
              <a:t>ah</a:t>
            </a:r>
            <a:r>
              <a:rPr lang="hr-HR" dirty="0"/>
              <a:t> = nošah</a:t>
            </a:r>
          </a:p>
          <a:p>
            <a:pPr marL="0" indent="0">
              <a:buNone/>
            </a:pPr>
            <a:r>
              <a:rPr lang="hr-HR" dirty="0"/>
              <a:t>	      (s+j=š)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7544" y="4149080"/>
            <a:ext cx="8219256" cy="1977083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Sibilarizacija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peći – </a:t>
            </a:r>
            <a:r>
              <a:rPr lang="hr-HR" dirty="0" err="1"/>
              <a:t>pe</a:t>
            </a:r>
            <a:r>
              <a:rPr lang="hr-HR" dirty="0" err="1">
                <a:solidFill>
                  <a:srgbClr val="FF0000"/>
                </a:solidFill>
              </a:rPr>
              <a:t>k</a:t>
            </a:r>
            <a:r>
              <a:rPr lang="hr-HR" dirty="0"/>
              <a:t> + </a:t>
            </a:r>
            <a:r>
              <a:rPr lang="hr-HR" dirty="0" err="1">
                <a:solidFill>
                  <a:srgbClr val="FF0000"/>
                </a:solidFill>
              </a:rPr>
              <a:t>i</a:t>
            </a:r>
            <a:r>
              <a:rPr lang="hr-HR" dirty="0" err="1"/>
              <a:t>jah</a:t>
            </a:r>
            <a:r>
              <a:rPr lang="hr-HR" dirty="0"/>
              <a:t> = pecijah</a:t>
            </a:r>
          </a:p>
          <a:p>
            <a:pPr marL="0" indent="0">
              <a:buNone/>
            </a:pPr>
            <a:r>
              <a:rPr lang="hr-HR" dirty="0"/>
              <a:t>                    (k ispred i = c)</a:t>
            </a:r>
          </a:p>
        </p:txBody>
      </p:sp>
    </p:spTree>
    <p:extLst>
      <p:ext uri="{BB962C8B-B14F-4D97-AF65-F5344CB8AC3E}">
        <p14:creationId xmlns:p14="http://schemas.microsoft.com/office/powerpoint/2010/main" val="20311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Imperfekt</a:t>
            </a:r>
            <a:br>
              <a:rPr lang="hr-HR" sz="2000" dirty="0"/>
            </a:br>
            <a:r>
              <a:rPr lang="hr-HR" sz="2000" dirty="0"/>
              <a:t>- jednostavan glagolski oblik; izriče prošlu radnju; tvori se od nesvršenih glagola</a:t>
            </a:r>
            <a:br>
              <a:rPr lang="hr-HR" sz="2000" dirty="0"/>
            </a:br>
            <a:r>
              <a:rPr lang="hr-HR" sz="2000" dirty="0"/>
              <a:t>Imperfekt – prošli nesvršeni glagolski oblik</a:t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/>
              <a:t>Jednom davno </a:t>
            </a:r>
            <a:r>
              <a:rPr lang="hr-HR" sz="1600" dirty="0">
                <a:solidFill>
                  <a:srgbClr val="FF0000"/>
                </a:solidFill>
              </a:rPr>
              <a:t>bijaše</a:t>
            </a:r>
            <a:r>
              <a:rPr lang="hr-HR" sz="1600" dirty="0"/>
              <a:t> jedan kraljević.</a:t>
            </a:r>
          </a:p>
          <a:p>
            <a:pPr marL="0" indent="0">
              <a:buNone/>
            </a:pPr>
            <a:r>
              <a:rPr lang="hr-HR" sz="1600" dirty="0"/>
              <a:t>                       (3. osoba jednine)</a:t>
            </a:r>
          </a:p>
          <a:p>
            <a:pPr marL="0" indent="0">
              <a:buNone/>
            </a:pPr>
            <a:r>
              <a:rPr lang="hr-HR" sz="1600" dirty="0"/>
              <a:t>Vile se </a:t>
            </a:r>
            <a:r>
              <a:rPr lang="hr-HR" sz="1600" dirty="0">
                <a:solidFill>
                  <a:srgbClr val="FF0000"/>
                </a:solidFill>
              </a:rPr>
              <a:t>radovahu</a:t>
            </a:r>
            <a:r>
              <a:rPr lang="hr-HR" sz="1600" dirty="0"/>
              <a:t> svakome susretu.</a:t>
            </a:r>
          </a:p>
          <a:p>
            <a:pPr marL="0" indent="0">
              <a:buNone/>
            </a:pPr>
            <a:r>
              <a:rPr lang="hr-HR" sz="1600" dirty="0"/>
              <a:t>              (3. osoba množine)</a:t>
            </a:r>
          </a:p>
          <a:p>
            <a:pPr marL="0" indent="0">
              <a:buNone/>
            </a:pPr>
            <a:r>
              <a:rPr lang="hr-HR" sz="1600" dirty="0"/>
              <a:t>Dječak </a:t>
            </a:r>
            <a:r>
              <a:rPr lang="hr-HR" sz="1600" dirty="0">
                <a:solidFill>
                  <a:srgbClr val="FF0000"/>
                </a:solidFill>
              </a:rPr>
              <a:t>plakaše</a:t>
            </a:r>
            <a:r>
              <a:rPr lang="hr-HR" sz="1600" dirty="0"/>
              <a:t> od sreće.</a:t>
            </a:r>
          </a:p>
          <a:p>
            <a:pPr marL="0" indent="0">
              <a:buNone/>
            </a:pPr>
            <a:r>
              <a:rPr lang="hr-HR" sz="1600" dirty="0"/>
              <a:t>           (3. osoba jednine)</a:t>
            </a:r>
          </a:p>
          <a:p>
            <a:pPr marL="0" indent="0">
              <a:buNone/>
            </a:pPr>
            <a:endParaRPr lang="hr-HR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FF0000"/>
                </a:solidFill>
              </a:rPr>
              <a:t>Tvorba imperfekta: </a:t>
            </a:r>
            <a:r>
              <a:rPr lang="hr-HR" sz="1600" dirty="0"/>
              <a:t>od prezentske osnove </a:t>
            </a:r>
          </a:p>
          <a:p>
            <a:pPr marL="0" indent="0">
              <a:buNone/>
            </a:pPr>
            <a:r>
              <a:rPr lang="hr-HR" sz="1600" dirty="0"/>
              <a:t>nesvršenih glagola i triju vrsta nastavaka</a:t>
            </a:r>
          </a:p>
          <a:p>
            <a:endParaRPr lang="hr-H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59967"/>
            <a:ext cx="3836236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4591811" y="1556792"/>
            <a:ext cx="4516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Imperfekt pomoćnih glagola BITI i HTJETI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159" y="2060848"/>
            <a:ext cx="3791404" cy="21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46" y="4221088"/>
            <a:ext cx="3713617" cy="52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136"/>
            <a:ext cx="46085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517232"/>
            <a:ext cx="43924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137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</TotalTime>
  <Words>424</Words>
  <Application>Microsoft Office PowerPoint</Application>
  <PresentationFormat>Prikaz na zaslonu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IBM Plex Sans</vt:lpstr>
      <vt:lpstr>Times New Roman</vt:lpstr>
      <vt:lpstr>Jasnoća</vt:lpstr>
      <vt:lpstr>Imperfekt</vt:lpstr>
      <vt:lpstr>Ishodi </vt:lpstr>
      <vt:lpstr>Imperfekt</vt:lpstr>
      <vt:lpstr>PowerPoint prezentacija</vt:lpstr>
      <vt:lpstr>Imperfekt – prošlo nesvršeno glagolsko vrijeme</vt:lpstr>
      <vt:lpstr>Tvorba imperfekta: od prezentske osnove nesvršenih glagola i triju vrsta nastavaka</vt:lpstr>
      <vt:lpstr>Imperfekt pomoćnih glagola BITI i HTJETI</vt:lpstr>
      <vt:lpstr>Glasovne promjene u imperfektu</vt:lpstr>
      <vt:lpstr>Imperfekt - jednostavan glagolski oblik; izriče prošlu radnju; tvori se od nesvršenih glagola Imperfekt – prošli nesvršeni glagolski oblik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</dc:title>
  <dc:creator>Vanja Selak</dc:creator>
  <cp:lastModifiedBy>Vanja Selak</cp:lastModifiedBy>
  <cp:revision>9</cp:revision>
  <dcterms:created xsi:type="dcterms:W3CDTF">2016-01-21T10:02:40Z</dcterms:created>
  <dcterms:modified xsi:type="dcterms:W3CDTF">2021-03-29T19:17:34Z</dcterms:modified>
</cp:coreProperties>
</file>