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603843-ED5D-47C5-8AB6-B118F6AC5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D6870A0-7ABA-4BBB-9A8C-46947D036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4F9D37-0CF2-4C7E-A96C-4A9BE167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D94970-FBC6-49AE-A017-DDBB884D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6D4F60-4297-4A34-91CC-6D5E28C3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73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EFD7E9-64A8-426D-AE30-61D2F855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B27421C-B2FC-490F-8392-BED121E91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C400BA-4977-4061-A2DF-19AC7117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74E709-BAE6-4E27-8CA1-3B83DE1B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C92925-34AC-43FD-BB61-16204D56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0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8868295-3F7C-48F4-9D4E-F209AD8C9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F39956B-98D4-4669-A1A1-8610AFE93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4EA8FA-204A-40A5-9F16-C1D85145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6292DA-61EF-42EC-940F-941A716E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D55793-575D-4589-9771-6BFBB734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945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1810CD-47A8-44BD-8951-7785FDAF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BF9132-7E03-48BC-BAFF-96130707A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FFAF7F2-76C1-460C-BA32-D6CF57C0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CBA740-B9FE-4179-A09E-632BD8ED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0E6BAC-3D1F-4EA9-B0B0-4DEED2E4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769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4602E-C400-4E2B-9A51-87A37801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C8A85E-E251-41A8-A278-A2F55D923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1C4691-25EA-4DFA-B941-5654BDF4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9D1085-1A37-4C59-9125-E99DE514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1CC299-3E5D-453B-B3A9-A12F2C25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969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D6A3D-C6FC-4776-9D60-CCFF0F26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0BA19-A7A2-4386-BC56-F622D29C5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68DBDD7-151D-4997-BB8B-F593B97C5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4E33DD-3488-4EE1-8C2C-2BDC49EB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5965AE-89E1-4A26-BAEC-6C892904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5684769-7D97-4D15-A70E-ACAAC81A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07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E55E8-6F9A-408F-9AE6-3A4711CA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6721A78-C1F6-4773-AA48-BFE6E93BC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4599B5-F16B-4D68-BF35-120E12811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F9071F5-1942-42FC-8552-37028C889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31F7B5D-151D-4632-92B8-A7C41406B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38855FF-CE2F-40D2-B06D-1DC7A665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8189482-8310-4E06-B0D4-FCBB5A2B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E553585-B5AB-4525-BE47-A7277D76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2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08303B-304A-4476-AA41-EF05DD20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55CA2B1-19F8-493D-BAF8-ABFD0EB8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7F2A935-4A06-4595-BA3F-83390DBA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D88D512-616E-43CA-BBA3-117857A0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55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C1CDB0B-B791-4AE5-A484-2E784030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C579EB6-FABF-462A-B0F3-814D883A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293A2F6-3A05-46F9-86C4-B62C67A7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21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E68048-668C-4283-B8A9-3076BC52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F3C126-A7A7-4C07-AAB1-95A6DCA2E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D2C6528-386C-4F10-A5AF-686813F0A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1383B5A-C2DD-417E-8B18-5F7422F0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7DD6DF5-D470-4FD1-9B89-9500F87B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049280-73B9-493F-9AFF-4D39E488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40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ACEB50-6128-4DC8-876A-0A248ED8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4555713-5760-46DD-84D5-51113ACAC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0801C77-B8E7-4A26-A2A0-475CC72B3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0D724F2-0D65-4D94-A765-F5BCB80C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8223BD4-C84D-4B92-9F85-BAB04137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EFA205B-1710-49F8-89AD-01D63F4C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7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CDC03BB-4258-4D85-8814-DC8D8910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A0D3AE0-0608-4A92-8970-D0891B1A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974D4A8-4A2C-4F9E-9803-FB54CF7FD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C5EF-0540-4117-AD83-E103D6AF679D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DC771A-6F38-474C-8168-7B4C05966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0A89C0A-2DED-46A4-BD4D-590E77EA0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0C67-68D3-4F4C-B0D4-7630BC3BDD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214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4EB3C0E-F2D7-42D7-B5B4-AE93A1D72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 sz="4700" dirty="0">
                <a:solidFill>
                  <a:srgbClr val="FFFFFF"/>
                </a:solidFill>
              </a:rPr>
              <a:t>Homer: Odiseja</a:t>
            </a:r>
            <a:br>
              <a:rPr lang="hr-HR" sz="4700" dirty="0">
                <a:solidFill>
                  <a:srgbClr val="FFFFFF"/>
                </a:solidFill>
              </a:rPr>
            </a:br>
            <a:r>
              <a:rPr lang="hr-HR" sz="4700" dirty="0">
                <a:solidFill>
                  <a:srgbClr val="FFFFFF"/>
                </a:solidFill>
              </a:rPr>
              <a:t>Gustav </a:t>
            </a:r>
            <a:r>
              <a:rPr lang="hr-HR" sz="4700" dirty="0" err="1">
                <a:solidFill>
                  <a:srgbClr val="FFFFFF"/>
                </a:solidFill>
              </a:rPr>
              <a:t>Schwab</a:t>
            </a:r>
            <a:r>
              <a:rPr lang="hr-HR" sz="4700" dirty="0">
                <a:solidFill>
                  <a:srgbClr val="FFFFFF"/>
                </a:solidFill>
              </a:rPr>
              <a:t>: Borba na moru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6C5787F-EB1D-4670-B0FF-8AAC8D6FF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2 školska sata</a:t>
            </a:r>
            <a:endParaRPr lang="hr-H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3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7C45254-56AB-4F63-AAE0-433BB642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Usporedi i prepiši točnu tvrdnju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8E1AE2E-9B8B-4723-A346-2970C7906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7" y="3364828"/>
            <a:ext cx="5267401" cy="317821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BE18F3AB-49DD-4BC9-8F7D-3FA28CE31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666" y="3364828"/>
            <a:ext cx="5291787" cy="3178212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C6B9CB2-CF9A-41DC-8AE1-C9A0139914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860" y="2227565"/>
            <a:ext cx="5255207" cy="963251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2F7D135-4FDC-44AA-BD27-B93B580D4C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7387" y="2227564"/>
            <a:ext cx="5279594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Naslov 6">
            <a:extLst>
              <a:ext uri="{FF2B5EF4-FFF2-40B4-BE49-F238E27FC236}">
                <a16:creationId xmlns:a16="http://schemas.microsoft.com/office/drawing/2014/main" id="{08D48AE6-3728-40D7-A354-2866FFDC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4E820921-490B-42B1-BDD5-62FB66CD2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51760"/>
            <a:ext cx="9833548" cy="3379560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000000"/>
                </a:solidFill>
              </a:rPr>
              <a:t>Homerova Odiseja pripada epu.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r>
              <a:rPr lang="hr-HR" sz="2000" dirty="0">
                <a:solidFill>
                  <a:srgbClr val="000000"/>
                </a:solidFill>
              </a:rPr>
              <a:t>Istraži i napiši u bilježnici što je ep.</a:t>
            </a:r>
          </a:p>
          <a:p>
            <a:endParaRPr lang="hr-HR" sz="2000" dirty="0">
              <a:solidFill>
                <a:srgbClr val="000000"/>
              </a:solidFill>
            </a:endParaRPr>
          </a:p>
          <a:p>
            <a:r>
              <a:rPr lang="hr-HR" sz="2000" dirty="0">
                <a:solidFill>
                  <a:srgbClr val="000000"/>
                </a:solidFill>
              </a:rPr>
              <a:t>Istraži i napiši što znaš o pojmu </a:t>
            </a:r>
            <a:r>
              <a:rPr lang="hr-HR" sz="2000" b="1" dirty="0">
                <a:solidFill>
                  <a:srgbClr val="000000"/>
                </a:solidFill>
              </a:rPr>
              <a:t>epski junak. 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Tko je epski junak u ovom epu? 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Potvrdi primjerom (citatom) iz teksta.</a:t>
            </a:r>
          </a:p>
          <a:p>
            <a:pPr lvl="1"/>
            <a:endParaRPr lang="hr-HR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hr-H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6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D53437D-30BD-4E8A-9C4F-CE10614F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32D6A2-628B-4C70-B9A6-B20BA84CB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prstClr val="black"/>
                </a:solidFill>
              </a:rPr>
              <a:t>EP</a:t>
            </a:r>
            <a:r>
              <a:rPr lang="hr-HR" sz="2000" dirty="0">
                <a:solidFill>
                  <a:prstClr val="black"/>
                </a:solidFill>
              </a:rPr>
              <a:t> se sastoji od PJEVANJA, manjih dijelova koji su sadržajno zaokruženi.</a:t>
            </a:r>
          </a:p>
          <a:p>
            <a:pPr lvl="1"/>
            <a:r>
              <a:rPr lang="hr-HR" sz="1600" dirty="0">
                <a:solidFill>
                  <a:prstClr val="black"/>
                </a:solidFill>
              </a:rPr>
              <a:t>Peto pjevanje</a:t>
            </a:r>
          </a:p>
          <a:p>
            <a:pPr marL="457200" lvl="1" indent="0">
              <a:buNone/>
            </a:pPr>
            <a:endParaRPr lang="hr-HR" sz="1600" dirty="0">
              <a:solidFill>
                <a:prstClr val="black"/>
              </a:solidFill>
            </a:endParaRPr>
          </a:p>
          <a:p>
            <a:r>
              <a:rPr lang="hr-HR" sz="2000" b="1" dirty="0">
                <a:solidFill>
                  <a:prstClr val="black"/>
                </a:solidFill>
              </a:rPr>
              <a:t>Napiši što je tema petoga pjevanja.</a:t>
            </a:r>
            <a:endParaRPr lang="hr-HR" sz="2000" dirty="0"/>
          </a:p>
          <a:p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5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AFBBD3F-EDF4-4A77-B661-100A0CCC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E259BA-F852-4F63-B92E-447B61FBD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31440"/>
            <a:ext cx="9833548" cy="3399880"/>
          </a:xfrm>
        </p:spPr>
        <p:txBody>
          <a:bodyPr>
            <a:normAutofit/>
          </a:bodyPr>
          <a:lstStyle/>
          <a:p>
            <a:r>
              <a:rPr lang="hr-HR" sz="2000" b="1" dirty="0"/>
              <a:t>INVERZIJA </a:t>
            </a:r>
            <a:r>
              <a:rPr lang="hr-HR" sz="2000" dirty="0"/>
              <a:t>je</a:t>
            </a:r>
            <a:r>
              <a:rPr lang="hr-HR" sz="2000" b="1" dirty="0"/>
              <a:t> </a:t>
            </a:r>
            <a:r>
              <a:rPr lang="hr-HR" sz="2000" dirty="0">
                <a:solidFill>
                  <a:srgbClr val="000000"/>
                </a:solidFill>
                <a:latin typeface="ArnoPro-Regular"/>
              </a:rPr>
              <a:t>red riječi obrnut od uobičajenoga reda riječi.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latin typeface="ArnoPro-Regular"/>
              </a:rPr>
              <a:t>                  Primjerice, </a:t>
            </a:r>
            <a:r>
              <a:rPr lang="pl-PL" sz="2000" dirty="0">
                <a:solidFill>
                  <a:srgbClr val="000000"/>
                </a:solidFill>
                <a:latin typeface="ArnoPro-Regular"/>
              </a:rPr>
              <a:t>glagol dolazi na kraju cjelovite misli </a:t>
            </a:r>
            <a:r>
              <a:rPr lang="hr-HR" sz="2000" dirty="0">
                <a:solidFill>
                  <a:srgbClr val="000000"/>
                </a:solidFill>
                <a:latin typeface="ArnoPro-Regular"/>
              </a:rPr>
              <a:t>ili 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latin typeface="ArnoPro-Regular"/>
              </a:rPr>
              <a:t>                  pridjev/zamjenica </a:t>
            </a:r>
            <a:r>
              <a:rPr lang="pl-PL" sz="2000" dirty="0">
                <a:solidFill>
                  <a:srgbClr val="000000"/>
                </a:solidFill>
                <a:latin typeface="ArnoPro-Regular"/>
              </a:rPr>
              <a:t>nakon riječi na koju se odnosi.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ArnoPro-Regular"/>
              </a:rPr>
              <a:t>                  </a:t>
            </a:r>
            <a:r>
              <a:rPr lang="hr-HR" sz="2000" dirty="0">
                <a:solidFill>
                  <a:srgbClr val="000000"/>
                </a:solidFill>
                <a:latin typeface="ArnoPro-Regular"/>
              </a:rPr>
              <a:t>Osim rime, ponavljanja, stihova različite duljine ili 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latin typeface="ArnoPro-Regular"/>
              </a:rPr>
              <a:t>                  rečeničnih znakova, </a:t>
            </a:r>
            <a:r>
              <a:rPr lang="pt-BR" sz="2000" dirty="0">
                <a:solidFill>
                  <a:srgbClr val="000000"/>
                </a:solidFill>
                <a:latin typeface="ArnoPro-Regular"/>
              </a:rPr>
              <a:t>i inverzija utječe na ritam pjesme.</a:t>
            </a:r>
            <a:r>
              <a:rPr lang="hr-HR" sz="2000" dirty="0">
                <a:solidFill>
                  <a:srgbClr val="000000"/>
                </a:solidFill>
                <a:latin typeface="ArnoPro-Regular"/>
              </a:rPr>
              <a:t>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latin typeface="ArnoPro-Regular"/>
              </a:rPr>
              <a:t>                  To je stilski obilježen red riječi.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  <a:latin typeface="ArnoPro-Regular"/>
            </a:endParaRPr>
          </a:p>
          <a:p>
            <a:r>
              <a:rPr lang="hr-HR" sz="2000" dirty="0">
                <a:solidFill>
                  <a:srgbClr val="000000"/>
                </a:solidFill>
                <a:latin typeface="ArnoPro-Regular"/>
              </a:rPr>
              <a:t>Iz teksta citiraj tri stiha u kojoj potvrđuješ </a:t>
            </a:r>
            <a:r>
              <a:rPr lang="hr-HR" sz="2000" b="1" dirty="0">
                <a:solidFill>
                  <a:srgbClr val="000000"/>
                </a:solidFill>
                <a:latin typeface="ArnoPro-Regular"/>
              </a:rPr>
              <a:t>inverziju.</a:t>
            </a:r>
          </a:p>
          <a:p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9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C64EABA-D7CD-46E4-9C28-65A5CC3D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DC5412-7695-4370-A908-42121242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</a:rPr>
              <a:t>Pronađi u Odiseji epitete kojima su opisani: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Odisejevo ruho,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brda,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more.</a:t>
            </a:r>
          </a:p>
          <a:p>
            <a:pPr lvl="1"/>
            <a:endParaRPr lang="hr-HR" sz="2000" dirty="0">
              <a:solidFill>
                <a:srgbClr val="000000"/>
              </a:solidFill>
            </a:endParaRPr>
          </a:p>
          <a:p>
            <a:pPr lvl="1"/>
            <a:endParaRPr lang="hr-HR" sz="2000" dirty="0">
              <a:solidFill>
                <a:srgbClr val="000000"/>
              </a:solidFill>
            </a:endParaRPr>
          </a:p>
          <a:p>
            <a:pPr lvl="2"/>
            <a:r>
              <a:rPr lang="hr-HR" sz="1600" dirty="0">
                <a:solidFill>
                  <a:srgbClr val="000000"/>
                </a:solidFill>
              </a:rPr>
              <a:t>Prepiši (citiraj) u bilježnicu.</a:t>
            </a:r>
          </a:p>
        </p:txBody>
      </p:sp>
    </p:spTree>
    <p:extLst>
      <p:ext uri="{BB962C8B-B14F-4D97-AF65-F5344CB8AC3E}">
        <p14:creationId xmlns:p14="http://schemas.microsoft.com/office/powerpoint/2010/main" val="81609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18CDFCC-7A99-46F7-AD3B-5C0DB145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5A65B0-D4E2-423D-BACA-B15F1FC2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b="1" dirty="0">
                <a:solidFill>
                  <a:srgbClr val="000000"/>
                </a:solidFill>
              </a:rPr>
              <a:t>Odgovori u bilježnicu.</a:t>
            </a:r>
          </a:p>
          <a:p>
            <a:endParaRPr lang="hr-HR" sz="2400" dirty="0">
              <a:solidFill>
                <a:srgbClr val="000000"/>
              </a:solidFill>
            </a:endParaRP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Jesu li svi stihovi u ulomku iz epa jednake duljine?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Koliko stihovi imaju slogova?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Kako nazivamo takve stihove s obzirom na duljinu?</a:t>
            </a:r>
          </a:p>
        </p:txBody>
      </p:sp>
    </p:spTree>
    <p:extLst>
      <p:ext uri="{BB962C8B-B14F-4D97-AF65-F5344CB8AC3E}">
        <p14:creationId xmlns:p14="http://schemas.microsoft.com/office/powerpoint/2010/main" val="128181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EF134B0-6D07-4590-A02B-9700391D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Odiseja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65D3A7-61E0-4D3C-910F-59B975D77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</a:rPr>
              <a:t>Odiseja je napisana </a:t>
            </a:r>
            <a:r>
              <a:rPr lang="hr-HR" sz="2400" b="1" dirty="0">
                <a:solidFill>
                  <a:srgbClr val="000000"/>
                </a:solidFill>
              </a:rPr>
              <a:t>heksametrom.</a:t>
            </a:r>
          </a:p>
          <a:p>
            <a:endParaRPr lang="hr-HR" sz="2400" b="1" dirty="0">
              <a:solidFill>
                <a:srgbClr val="000000"/>
              </a:solidFill>
            </a:endParaRPr>
          </a:p>
          <a:p>
            <a:pPr lvl="1"/>
            <a:r>
              <a:rPr lang="hr-HR" sz="2000" b="1" dirty="0">
                <a:solidFill>
                  <a:srgbClr val="000000"/>
                </a:solidFill>
              </a:rPr>
              <a:t>Istraži i objasni pojam heksametar.</a:t>
            </a:r>
          </a:p>
          <a:p>
            <a:pPr lvl="2"/>
            <a:r>
              <a:rPr lang="hr-HR" sz="1600" dirty="0">
                <a:solidFill>
                  <a:srgbClr val="000000"/>
                </a:solidFill>
              </a:rPr>
              <a:t>Napiši u bilježnicu.</a:t>
            </a:r>
          </a:p>
        </p:txBody>
      </p:sp>
    </p:spTree>
    <p:extLst>
      <p:ext uri="{BB962C8B-B14F-4D97-AF65-F5344CB8AC3E}">
        <p14:creationId xmlns:p14="http://schemas.microsoft.com/office/powerpoint/2010/main" val="248480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22985BB-2188-49D5-97AA-7D2359365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endParaRPr lang="hr-HR" sz="40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949D3D-6F0A-4E05-B61B-6E6E1556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  <a:p>
            <a:pPr algn="r"/>
            <a:r>
              <a:rPr lang="hr-HR" sz="2000" dirty="0">
                <a:solidFill>
                  <a:srgbClr val="000000"/>
                </a:solidFill>
              </a:rPr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805695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229</Words>
  <Application>Microsoft Office PowerPoint</Application>
  <PresentationFormat>Široki zaslon</PresentationFormat>
  <Paragraphs>50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ArnoPro-Regular</vt:lpstr>
      <vt:lpstr>Calibri</vt:lpstr>
      <vt:lpstr>Calibri Light</vt:lpstr>
      <vt:lpstr>Tema sustava Office</vt:lpstr>
      <vt:lpstr>Homer: Odiseja Gustav Schwab: Borba na moru</vt:lpstr>
      <vt:lpstr>Usporedi i prepiši točnu tvrdnju</vt:lpstr>
      <vt:lpstr>Odiseja</vt:lpstr>
      <vt:lpstr>Odiseja</vt:lpstr>
      <vt:lpstr>Odiseja</vt:lpstr>
      <vt:lpstr>Odiseja</vt:lpstr>
      <vt:lpstr>Odiseja</vt:lpstr>
      <vt:lpstr>Odiseja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Homer: Odiseja Gustav Schwab: Borba na moru</dc:title>
  <dc:creator>Vanja Selak</dc:creator>
  <cp:lastModifiedBy>Vanja Selak</cp:lastModifiedBy>
  <cp:revision>2</cp:revision>
  <dcterms:created xsi:type="dcterms:W3CDTF">2020-04-24T06:00:25Z</dcterms:created>
  <dcterms:modified xsi:type="dcterms:W3CDTF">2021-03-29T19:09:25Z</dcterms:modified>
</cp:coreProperties>
</file>