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7" r:id="rId6"/>
    <p:sldId id="269" r:id="rId7"/>
    <p:sldId id="271" r:id="rId8"/>
    <p:sldId id="272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EB14B2-2BCE-435E-8414-C53405A293B8}" type="datetimeFigureOut">
              <a:rPr lang="hr-HR" smtClean="0"/>
              <a:t>28.5.2019.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71A77B-6DC8-4C6C-B9B5-0C760EF060A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14B2-2BCE-435E-8414-C53405A293B8}" type="datetimeFigureOut">
              <a:rPr lang="hr-HR" smtClean="0"/>
              <a:t>28.5.2019.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77B-6DC8-4C6C-B9B5-0C760EF060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14B2-2BCE-435E-8414-C53405A293B8}" type="datetimeFigureOut">
              <a:rPr lang="hr-HR" smtClean="0"/>
              <a:t>28.5.2019.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77B-6DC8-4C6C-B9B5-0C760EF060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EB14B2-2BCE-435E-8414-C53405A293B8}" type="datetimeFigureOut">
              <a:rPr lang="hr-HR" smtClean="0"/>
              <a:t>28.5.2019.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71A77B-6DC8-4C6C-B9B5-0C760EF060A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EB14B2-2BCE-435E-8414-C53405A293B8}" type="datetimeFigureOut">
              <a:rPr lang="hr-HR" smtClean="0"/>
              <a:t>28.5.2019.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71A77B-6DC8-4C6C-B9B5-0C760EF060A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14B2-2BCE-435E-8414-C53405A293B8}" type="datetimeFigureOut">
              <a:rPr lang="hr-HR" smtClean="0"/>
              <a:t>28.5.2019.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77B-6DC8-4C6C-B9B5-0C760EF060A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14B2-2BCE-435E-8414-C53405A293B8}" type="datetimeFigureOut">
              <a:rPr lang="hr-HR" smtClean="0"/>
              <a:t>28.5.2019.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77B-6DC8-4C6C-B9B5-0C760EF060A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EB14B2-2BCE-435E-8414-C53405A293B8}" type="datetimeFigureOut">
              <a:rPr lang="hr-HR" smtClean="0"/>
              <a:t>28.5.2019.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71A77B-6DC8-4C6C-B9B5-0C760EF060A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14B2-2BCE-435E-8414-C53405A293B8}" type="datetimeFigureOut">
              <a:rPr lang="hr-HR" smtClean="0"/>
              <a:t>28.5.2019.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77B-6DC8-4C6C-B9B5-0C760EF060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EB14B2-2BCE-435E-8414-C53405A293B8}" type="datetimeFigureOut">
              <a:rPr lang="hr-HR" smtClean="0"/>
              <a:t>28.5.2019.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71A77B-6DC8-4C6C-B9B5-0C760EF060A4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EB14B2-2BCE-435E-8414-C53405A293B8}" type="datetimeFigureOut">
              <a:rPr lang="hr-HR" smtClean="0"/>
              <a:t>28.5.2019.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71A77B-6DC8-4C6C-B9B5-0C760EF060A4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EB14B2-2BCE-435E-8414-C53405A293B8}" type="datetimeFigureOut">
              <a:rPr lang="hr-HR" smtClean="0"/>
              <a:t>28.5.2019.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71A77B-6DC8-4C6C-B9B5-0C760EF060A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ŠALJIVE NARODNE PRIPOVIJETKE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Lektira za peti razred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529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KNJIŽEVNI RODOVI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5" t="2803" r="3209" b="7082"/>
          <a:stretch/>
        </p:blipFill>
        <p:spPr bwMode="auto">
          <a:xfrm>
            <a:off x="467544" y="1529269"/>
            <a:ext cx="6912767" cy="503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0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4" name="Rezervirano mjesto sadržaja 1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0" y="548680"/>
            <a:ext cx="7678772" cy="561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1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436562"/>
            <a:ext cx="7981160" cy="1984325"/>
          </a:xfrm>
        </p:spPr>
        <p:txBody>
          <a:bodyPr/>
          <a:lstStyle/>
          <a:p>
            <a:r>
              <a:rPr lang="hr-HR" sz="2800" b="1" u="sng" dirty="0" smtClean="0">
                <a:solidFill>
                  <a:schemeClr val="accent1"/>
                </a:solidFill>
              </a:rPr>
              <a:t>Epika</a:t>
            </a:r>
            <a:r>
              <a:rPr lang="hr-HR" sz="2800" dirty="0" smtClean="0"/>
              <a:t> – književni rod kojemu pripadaju književna djela u kojima je ispričana radnja u kojoj sudjeluju likovi, a događa se u vremenu i na nekome mjestu.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924944"/>
            <a:ext cx="7467600" cy="3064781"/>
          </a:xfrm>
        </p:spPr>
        <p:txBody>
          <a:bodyPr/>
          <a:lstStyle/>
          <a:p>
            <a:r>
              <a:rPr lang="hr-HR" dirty="0" smtClean="0"/>
              <a:t>Roman – najveće prozno djelo.</a:t>
            </a:r>
          </a:p>
          <a:p>
            <a:r>
              <a:rPr lang="hr-HR" dirty="0" smtClean="0"/>
              <a:t>Vrste romana: </a:t>
            </a:r>
          </a:p>
          <a:p>
            <a:pPr lvl="1">
              <a:buFont typeface="Wingdings" pitchFamily="2" charset="2"/>
              <a:buChar char="Ø"/>
            </a:pPr>
            <a:r>
              <a:rPr lang="hr-HR" dirty="0"/>
              <a:t>z</a:t>
            </a:r>
            <a:r>
              <a:rPr lang="hr-HR" dirty="0" smtClean="0"/>
              <a:t>a djecu</a:t>
            </a:r>
          </a:p>
          <a:p>
            <a:pPr lvl="1">
              <a:buFont typeface="Wingdings" pitchFamily="2" charset="2"/>
              <a:buChar char="Ø"/>
            </a:pPr>
            <a:r>
              <a:rPr lang="hr-HR" dirty="0" smtClean="0"/>
              <a:t>za odrasle</a:t>
            </a:r>
          </a:p>
          <a:p>
            <a:pPr lvl="1">
              <a:buFont typeface="Wingdings" pitchFamily="2" charset="2"/>
              <a:buChar char="Ø"/>
            </a:pPr>
            <a:r>
              <a:rPr lang="hr-HR" dirty="0" smtClean="0"/>
              <a:t>Pustolovni, znanstveno-fantastični, povijesni, kriminalistički, socijalni, avanturistički, ljubavni, 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74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/>
                </a:solidFill>
              </a:rPr>
              <a:t>EPIKA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91680" y="188640"/>
            <a:ext cx="3017520" cy="542395"/>
          </a:xfrm>
        </p:spPr>
        <p:txBody>
          <a:bodyPr/>
          <a:lstStyle/>
          <a:p>
            <a:r>
              <a:rPr lang="hr-HR" dirty="0" smtClean="0"/>
              <a:t>Pisana, autorska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quarter" idx="3"/>
          </p:nvPr>
        </p:nvSpPr>
        <p:spPr>
          <a:xfrm>
            <a:off x="4499992" y="188640"/>
            <a:ext cx="3014708" cy="542394"/>
          </a:xfrm>
        </p:spPr>
        <p:txBody>
          <a:bodyPr/>
          <a:lstStyle/>
          <a:p>
            <a:r>
              <a:rPr lang="hr-HR" dirty="0" smtClean="0"/>
              <a:t>Usmena, narodna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4294967295"/>
          </p:nvPr>
        </p:nvSpPr>
        <p:spPr>
          <a:xfrm>
            <a:off x="2771800" y="1674664"/>
            <a:ext cx="2324454" cy="69105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lvl="1"/>
            <a:r>
              <a:rPr lang="hr-HR" dirty="0" smtClean="0"/>
              <a:t>Epska pjesma</a:t>
            </a:r>
          </a:p>
          <a:p>
            <a:pPr lvl="1"/>
            <a:r>
              <a:rPr lang="hr-HR" dirty="0" smtClean="0"/>
              <a:t>ep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294967295"/>
          </p:nvPr>
        </p:nvSpPr>
        <p:spPr>
          <a:xfrm>
            <a:off x="1907704" y="3082126"/>
            <a:ext cx="5616624" cy="3170054"/>
          </a:xfrm>
          <a:prstGeom prst="rect">
            <a:avLst/>
          </a:prstGeom>
        </p:spPr>
        <p:txBody>
          <a:bodyPr numCol="2">
            <a:normAutofit/>
          </a:bodyPr>
          <a:lstStyle/>
          <a:p>
            <a:pPr lvl="1"/>
            <a:r>
              <a:rPr lang="hr-HR" sz="2400" dirty="0" smtClean="0"/>
              <a:t>Pripovijetka</a:t>
            </a:r>
          </a:p>
          <a:p>
            <a:pPr lvl="1"/>
            <a:r>
              <a:rPr lang="hr-HR" sz="2400" dirty="0" smtClean="0"/>
              <a:t>Roman</a:t>
            </a:r>
          </a:p>
          <a:p>
            <a:pPr lvl="1"/>
            <a:r>
              <a:rPr lang="hr-HR" sz="2400" dirty="0" smtClean="0"/>
              <a:t>Novela</a:t>
            </a:r>
          </a:p>
          <a:p>
            <a:pPr lvl="1"/>
            <a:r>
              <a:rPr lang="hr-HR" sz="2400" dirty="0" smtClean="0"/>
              <a:t>Bajka</a:t>
            </a:r>
          </a:p>
          <a:p>
            <a:pPr lvl="1"/>
            <a:r>
              <a:rPr lang="hr-HR" sz="2400" dirty="0" smtClean="0"/>
              <a:t>Basna</a:t>
            </a:r>
          </a:p>
          <a:p>
            <a:pPr lvl="1"/>
            <a:r>
              <a:rPr lang="hr-HR" sz="2400" dirty="0" smtClean="0"/>
              <a:t>Crtica</a:t>
            </a:r>
          </a:p>
          <a:p>
            <a:pPr lvl="1"/>
            <a:r>
              <a:rPr lang="hr-HR" sz="2400" dirty="0" smtClean="0"/>
              <a:t>Zagonetka </a:t>
            </a:r>
          </a:p>
          <a:p>
            <a:pPr lvl="1" algn="ctr"/>
            <a:r>
              <a:rPr lang="hr-HR" sz="2400" dirty="0" smtClean="0"/>
              <a:t>Anegdota</a:t>
            </a:r>
          </a:p>
          <a:p>
            <a:pPr lvl="1" algn="ctr"/>
            <a:r>
              <a:rPr lang="hr-HR" sz="2400" dirty="0" smtClean="0"/>
              <a:t>Legenda</a:t>
            </a:r>
          </a:p>
          <a:p>
            <a:pPr lvl="1" algn="ctr"/>
            <a:r>
              <a:rPr lang="hr-HR" sz="2400" dirty="0" smtClean="0"/>
              <a:t>Poslovica</a:t>
            </a:r>
          </a:p>
          <a:p>
            <a:pPr lvl="1" algn="ctr"/>
            <a:r>
              <a:rPr lang="hr-HR" sz="2400" dirty="0" smtClean="0"/>
              <a:t>Vic</a:t>
            </a:r>
          </a:p>
          <a:p>
            <a:pPr lvl="1" algn="ctr"/>
            <a:r>
              <a:rPr lang="hr-HR" sz="2400" dirty="0" smtClean="0"/>
              <a:t>Mit</a:t>
            </a:r>
          </a:p>
          <a:p>
            <a:pPr lvl="1" algn="ctr"/>
            <a:r>
              <a:rPr lang="hr-HR" sz="2400" dirty="0" smtClean="0"/>
              <a:t>Predaja</a:t>
            </a:r>
          </a:p>
          <a:p>
            <a:pPr lvl="1" algn="just"/>
            <a:endParaRPr lang="hr-HR" sz="2400" dirty="0"/>
          </a:p>
        </p:txBody>
      </p:sp>
      <p:sp>
        <p:nvSpPr>
          <p:cNvPr id="7" name="Rezervirano mjesto teksta 3"/>
          <p:cNvSpPr txBox="1">
            <a:spLocks/>
          </p:cNvSpPr>
          <p:nvPr/>
        </p:nvSpPr>
        <p:spPr>
          <a:xfrm>
            <a:off x="3285484" y="2382550"/>
            <a:ext cx="3014708" cy="54239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2400" b="0" kern="1200">
                <a:solidFill>
                  <a:schemeClr val="tx2"/>
                </a:solidFill>
                <a:latin typeface="+mn-lt"/>
                <a:ea typeface="+mn-ea"/>
                <a:cs typeface="Bradley Hand ITC TT-Bold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A63212"/>
              </a:buClr>
            </a:pPr>
            <a:r>
              <a:rPr lang="hr-HR" b="1" dirty="0" smtClean="0">
                <a:solidFill>
                  <a:srgbClr val="A63212"/>
                </a:solidFill>
              </a:rPr>
              <a:t>Pisana u prozi</a:t>
            </a:r>
            <a:endParaRPr lang="hr-HR" b="1" dirty="0">
              <a:solidFill>
                <a:srgbClr val="A63212"/>
              </a:solidFill>
            </a:endParaRPr>
          </a:p>
        </p:txBody>
      </p:sp>
      <p:sp>
        <p:nvSpPr>
          <p:cNvPr id="9" name="Rezervirano mjesto teksta 3"/>
          <p:cNvSpPr txBox="1">
            <a:spLocks/>
          </p:cNvSpPr>
          <p:nvPr/>
        </p:nvSpPr>
        <p:spPr>
          <a:xfrm>
            <a:off x="323528" y="1618382"/>
            <a:ext cx="3014708" cy="5423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2400" b="0" kern="1200">
                <a:solidFill>
                  <a:schemeClr val="tx2"/>
                </a:solidFill>
                <a:latin typeface="+mn-lt"/>
                <a:ea typeface="+mn-ea"/>
                <a:cs typeface="Bradley Hand ITC TT-Bold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A63212"/>
              </a:buClr>
            </a:pPr>
            <a:r>
              <a:rPr lang="hr-HR" b="1" dirty="0" smtClean="0">
                <a:solidFill>
                  <a:srgbClr val="A63212"/>
                </a:solidFill>
              </a:rPr>
              <a:t>Pisana u stihu</a:t>
            </a:r>
            <a:endParaRPr lang="hr-HR" b="1" dirty="0">
              <a:solidFill>
                <a:srgbClr val="A63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7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41440" cy="792088"/>
          </a:xfrm>
        </p:spPr>
        <p:txBody>
          <a:bodyPr/>
          <a:lstStyle/>
          <a:p>
            <a:r>
              <a:rPr lang="hr-HR" sz="2800" b="1" dirty="0" smtClean="0">
                <a:solidFill>
                  <a:schemeClr val="accent1"/>
                </a:solidFill>
              </a:rPr>
              <a:t>Obilježja proznoga teksta</a:t>
            </a:r>
            <a:endParaRPr lang="hr-HR" sz="2800" b="1" dirty="0">
              <a:solidFill>
                <a:schemeClr val="accent1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3456384" cy="542395"/>
          </a:xfrm>
        </p:spPr>
        <p:txBody>
          <a:bodyPr/>
          <a:lstStyle/>
          <a:p>
            <a:r>
              <a:rPr lang="hr-HR" b="1" u="sng" dirty="0" smtClean="0">
                <a:solidFill>
                  <a:schemeClr val="bg1"/>
                </a:solidFill>
              </a:rPr>
              <a:t>Stvaralački postupci</a:t>
            </a:r>
            <a:endParaRPr lang="hr-HR" b="1" u="sng" dirty="0">
              <a:solidFill>
                <a:schemeClr val="bg1"/>
              </a:solidFill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quarter" idx="3"/>
          </p:nvPr>
        </p:nvSpPr>
        <p:spPr>
          <a:xfrm>
            <a:off x="5148064" y="1052736"/>
            <a:ext cx="3014708" cy="542394"/>
          </a:xfrm>
        </p:spPr>
        <p:txBody>
          <a:bodyPr/>
          <a:lstStyle/>
          <a:p>
            <a:r>
              <a:rPr lang="hr-HR" b="1" u="sng" dirty="0" smtClean="0">
                <a:solidFill>
                  <a:schemeClr val="bg1"/>
                </a:solidFill>
              </a:rPr>
              <a:t>Lik </a:t>
            </a:r>
            <a:endParaRPr lang="hr-HR" b="1" u="sng" dirty="0">
              <a:solidFill>
                <a:schemeClr val="bg1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4294967295"/>
          </p:nvPr>
        </p:nvSpPr>
        <p:spPr>
          <a:xfrm>
            <a:off x="395536" y="1628800"/>
            <a:ext cx="3312368" cy="446449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hr-HR" sz="2200" dirty="0" smtClean="0"/>
              <a:t>Opisivanje</a:t>
            </a:r>
          </a:p>
          <a:p>
            <a:r>
              <a:rPr lang="hr-HR" sz="2200" dirty="0" smtClean="0"/>
              <a:t>Dijalog</a:t>
            </a:r>
          </a:p>
          <a:p>
            <a:r>
              <a:rPr lang="hr-HR" sz="2200" dirty="0" smtClean="0"/>
              <a:t>Monolog</a:t>
            </a:r>
          </a:p>
          <a:p>
            <a:r>
              <a:rPr lang="hr-HR" sz="2200" dirty="0" smtClean="0"/>
              <a:t>Pripovijedanje:</a:t>
            </a:r>
          </a:p>
          <a:p>
            <a:pPr lvl="1">
              <a:buFont typeface="Wingdings" pitchFamily="2" charset="2"/>
              <a:buChar char="Ø"/>
            </a:pPr>
            <a:r>
              <a:rPr lang="hr-HR" dirty="0" smtClean="0"/>
              <a:t>Pripovjedač u prvoj osobi</a:t>
            </a:r>
          </a:p>
          <a:p>
            <a:pPr lvl="1">
              <a:buFont typeface="Wingdings" pitchFamily="2" charset="2"/>
              <a:buChar char="Ø"/>
            </a:pPr>
            <a:r>
              <a:rPr lang="hr-HR" dirty="0" smtClean="0"/>
              <a:t>Pripovjedač u trećoj osobi</a:t>
            </a:r>
          </a:p>
          <a:p>
            <a:pPr lvl="1">
              <a:buFont typeface="Wingdings" pitchFamily="2" charset="2"/>
              <a:buChar char="Ø"/>
            </a:pPr>
            <a:endParaRPr lang="hr-HR" dirty="0" smtClean="0"/>
          </a:p>
          <a:p>
            <a:pPr marL="0" indent="0">
              <a:buNone/>
            </a:pPr>
            <a:r>
              <a:rPr lang="hr-HR" sz="2200" b="1" u="sng" dirty="0" smtClean="0">
                <a:solidFill>
                  <a:schemeClr val="accent1"/>
                </a:solidFill>
              </a:rPr>
              <a:t>Događaj ili radnja: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1"/>
                </a:solidFill>
              </a:rPr>
              <a:t>Fabula: </a:t>
            </a:r>
            <a:r>
              <a:rPr lang="hr-HR" sz="2200" dirty="0" smtClean="0">
                <a:solidFill>
                  <a:schemeClr val="tx1"/>
                </a:solidFill>
              </a:rPr>
              <a:t>uvod, zaplet, vrhunac, rasplet i kraj</a:t>
            </a:r>
            <a:endParaRPr lang="hr-HR" sz="2200" dirty="0">
              <a:solidFill>
                <a:schemeClr val="accent1"/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294967295"/>
          </p:nvPr>
        </p:nvSpPr>
        <p:spPr>
          <a:xfrm>
            <a:off x="5364088" y="1628800"/>
            <a:ext cx="3598104" cy="417646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Glavni i sporedni</a:t>
            </a:r>
          </a:p>
          <a:p>
            <a:r>
              <a:rPr lang="hr-HR" dirty="0" smtClean="0"/>
              <a:t>Karakterizacija lika (opis, govor, postupci, odnos prema ostalim likovima)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Izgledom, postupcima i ponašanjem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Moralna ili etička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Govorna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 marL="0" indent="0">
              <a:buNone/>
            </a:pPr>
            <a:r>
              <a:rPr lang="hr-HR" b="1" u="sng" dirty="0" smtClean="0">
                <a:solidFill>
                  <a:schemeClr val="accent1"/>
                </a:solidFill>
              </a:rPr>
              <a:t>Portret</a:t>
            </a:r>
            <a:r>
              <a:rPr lang="hr-HR" dirty="0" smtClean="0"/>
              <a:t>: vanjski (izgled i ponašanje) i unutrašnji (opis misli i osjećaja i razmišljanja i stavova)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787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616173"/>
          </a:xfrm>
        </p:spPr>
        <p:txBody>
          <a:bodyPr/>
          <a:lstStyle/>
          <a:p>
            <a:r>
              <a:rPr lang="hr-HR" sz="2800" b="1" u="sng" dirty="0" smtClean="0">
                <a:solidFill>
                  <a:schemeClr val="accent1"/>
                </a:solidFill>
              </a:rPr>
              <a:t>Kompozicija</a:t>
            </a:r>
            <a:endParaRPr lang="hr-HR" sz="2800" b="1" u="sng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196752"/>
            <a:ext cx="7467600" cy="4792973"/>
          </a:xfrm>
        </p:spPr>
        <p:txBody>
          <a:bodyPr/>
          <a:lstStyle/>
          <a:p>
            <a:r>
              <a:rPr lang="hr-HR" dirty="0" smtClean="0"/>
              <a:t>Kompozicija - način na koji je usustavljeno neko djelo.</a:t>
            </a:r>
          </a:p>
          <a:p>
            <a:r>
              <a:rPr lang="hr-HR" dirty="0" smtClean="0"/>
              <a:t>Vanjsku kompoziciju epskoga djela čine glave, poglavlja i odjeljci.</a:t>
            </a:r>
          </a:p>
          <a:p>
            <a:r>
              <a:rPr lang="hr-HR" dirty="0" smtClean="0"/>
              <a:t>Unutarnju kompoziciju čine dijelovi fabule (uvod, zaplet, vrhunac, rasplet, kraj).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936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64" y="404664"/>
            <a:ext cx="7714320" cy="56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25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212</Words>
  <Application>Microsoft Office PowerPoint</Application>
  <PresentationFormat>Prikaz na zaslonu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Oriel</vt:lpstr>
      <vt:lpstr>ŠALJIVE NARODNE PRIPOVIJETKE</vt:lpstr>
      <vt:lpstr>KNJIŽEVNI RODOVI</vt:lpstr>
      <vt:lpstr>PowerPointova prezentacija</vt:lpstr>
      <vt:lpstr>Epika – književni rod kojemu pripadaju književna djela u kojima je ispričana radnja u kojoj sudjeluju likovi, a događa se u vremenu i na nekome mjestu.</vt:lpstr>
      <vt:lpstr>EPIKA</vt:lpstr>
      <vt:lpstr>Obilježja proznoga teksta</vt:lpstr>
      <vt:lpstr>Kompozicija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ŠALJIVE NARODNE PRIPOVIJETKE</dc:title>
  <dc:creator>skola</dc:creator>
  <cp:lastModifiedBy>skola</cp:lastModifiedBy>
  <cp:revision>2</cp:revision>
  <dcterms:created xsi:type="dcterms:W3CDTF">2019-05-28T07:03:11Z</dcterms:created>
  <dcterms:modified xsi:type="dcterms:W3CDTF">2019-05-28T07:17:19Z</dcterms:modified>
</cp:coreProperties>
</file>